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37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62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6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80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11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90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4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36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63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48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862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83DE-DA5A-4813-B55A-282A3DDD4133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122F6-9355-4110-8937-87F27B0E12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654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tveevasm11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ÐÐ°ÑÑÐ¸Ð½ÐºÐ¸ Ð¿Ð¾ Ð·Ð°Ð¿ÑÐ¾ÑÑ ÑÐµÐ½Ð´ÐµÑ ÑÐ¾Ñ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18" b="15776"/>
          <a:stretch/>
        </p:blipFill>
        <p:spPr bwMode="auto">
          <a:xfrm>
            <a:off x="2107754" y="3743302"/>
            <a:ext cx="5056534" cy="298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b="1" dirty="0" smtClean="0">
                <a:latin typeface="Gabriola" panose="04040605051002020D02" pitchFamily="82" charset="0"/>
              </a:rPr>
              <a:t>Проект «Не так прозоро, як хотілося б…»</a:t>
            </a:r>
            <a:endParaRPr lang="ru-RU" sz="6000" b="1" dirty="0">
              <a:latin typeface="Gabriola" panose="04040605051002020D02" pitchFamily="82" charset="0"/>
            </a:endParaRPr>
          </a:p>
        </p:txBody>
      </p:sp>
      <p:pic>
        <p:nvPicPr>
          <p:cNvPr id="1027" name="Picture 3" descr="Лого ГО ФРГСД (прозрачный)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75651"/>
              </a:clrFrom>
              <a:clrTo>
                <a:srgbClr val="57565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1766887" cy="169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6632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000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66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941168"/>
            <a:ext cx="3333749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проекту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dirty="0">
                <a:latin typeface="Gabriola" panose="04040605051002020D02" pitchFamily="82" charset="0"/>
                <a:ea typeface="+mj-ea"/>
                <a:cs typeface="+mj-cs"/>
              </a:rPr>
              <a:t>Підвищення рівня знань мешканців Миколаївської області про механізми поточного контролю використання бюджетних коштів та розвитку конкуренції серед постачальників товарів, робіт і </a:t>
            </a:r>
            <a:r>
              <a:rPr lang="uk-UA" sz="4400" b="1" dirty="0" smtClean="0">
                <a:latin typeface="Gabriola" panose="04040605051002020D02" pitchFamily="82" charset="0"/>
                <a:ea typeface="+mj-ea"/>
                <a:cs typeface="+mj-cs"/>
              </a:rPr>
              <a:t>послуг.</a:t>
            </a:r>
            <a:endParaRPr lang="ru-RU" sz="4400" b="1" dirty="0">
              <a:latin typeface="Gabriola" panose="04040605051002020D02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10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r>
              <a:rPr lang="uk-UA" sz="3900" dirty="0">
                <a:latin typeface="Gabriola" panose="04040605051002020D02" pitchFamily="82" charset="0"/>
                <a:ea typeface="+mj-ea"/>
                <a:cs typeface="+mj-cs"/>
              </a:rPr>
              <a:t>Проаналізовано витрачання коштів бюджетними установами </a:t>
            </a:r>
            <a:r>
              <a:rPr lang="uk-UA" sz="3900" dirty="0" err="1">
                <a:latin typeface="Gabriola" panose="04040605051002020D02" pitchFamily="82" charset="0"/>
                <a:ea typeface="+mj-ea"/>
                <a:cs typeface="+mj-cs"/>
              </a:rPr>
              <a:t>Доманівської</a:t>
            </a:r>
            <a:r>
              <a:rPr lang="uk-UA" sz="3900" dirty="0">
                <a:latin typeface="Gabriola" panose="04040605051002020D02" pitchFamily="82" charset="0"/>
                <a:ea typeface="+mj-ea"/>
                <a:cs typeface="+mj-cs"/>
              </a:rPr>
              <a:t> ОТГ та району у 2017 році (</a:t>
            </a:r>
            <a:r>
              <a:rPr lang="en-US" sz="3900" dirty="0" err="1">
                <a:latin typeface="Gabriola" panose="04040605051002020D02" pitchFamily="82" charset="0"/>
                <a:ea typeface="+mj-ea"/>
                <a:cs typeface="+mj-cs"/>
              </a:rPr>
              <a:t>Edata</a:t>
            </a:r>
            <a:r>
              <a:rPr lang="en-US" sz="3900" dirty="0">
                <a:latin typeface="Gabriola" panose="04040605051002020D02" pitchFamily="82" charset="0"/>
                <a:ea typeface="+mj-ea"/>
                <a:cs typeface="+mj-cs"/>
              </a:rPr>
              <a:t>)</a:t>
            </a:r>
            <a:endParaRPr lang="uk-UA" sz="3900" dirty="0">
              <a:latin typeface="Gabriola" panose="04040605051002020D02" pitchFamily="82" charset="0"/>
              <a:ea typeface="+mj-ea"/>
              <a:cs typeface="+mj-cs"/>
            </a:endParaRPr>
          </a:p>
          <a:p>
            <a:r>
              <a:rPr lang="uk-UA" sz="3900" dirty="0">
                <a:latin typeface="Gabriola" panose="04040605051002020D02" pitchFamily="82" charset="0"/>
                <a:ea typeface="+mj-ea"/>
                <a:cs typeface="+mj-cs"/>
              </a:rPr>
              <a:t>Порівняно показники з даними сайту </a:t>
            </a:r>
            <a:r>
              <a:rPr lang="en-US" sz="3900" dirty="0" err="1">
                <a:latin typeface="Gabriola" panose="04040605051002020D02" pitchFamily="82" charset="0"/>
                <a:ea typeface="+mj-ea"/>
                <a:cs typeface="+mj-cs"/>
              </a:rPr>
              <a:t>ProZorro</a:t>
            </a:r>
            <a:endParaRPr lang="en-US" sz="3900" dirty="0">
              <a:latin typeface="Gabriola" panose="04040605051002020D02" pitchFamily="82" charset="0"/>
              <a:ea typeface="+mj-ea"/>
              <a:cs typeface="+mj-cs"/>
            </a:endParaRPr>
          </a:p>
          <a:p>
            <a:pPr lvl="0"/>
            <a:r>
              <a:rPr lang="uk-UA" sz="3900" dirty="0">
                <a:latin typeface="Gabriola" panose="04040605051002020D02" pitchFamily="82" charset="0"/>
                <a:ea typeface="+mj-ea"/>
                <a:cs typeface="+mj-cs"/>
              </a:rPr>
              <a:t>Визначено </a:t>
            </a:r>
            <a:r>
              <a:rPr lang="uk-UA" sz="3900" dirty="0" smtClean="0">
                <a:latin typeface="Gabriola" panose="04040605051002020D02" pitchFamily="82" charset="0"/>
                <a:ea typeface="+mj-ea"/>
                <a:cs typeface="+mj-cs"/>
              </a:rPr>
              <a:t>причини обмеження </a:t>
            </a:r>
            <a:r>
              <a:rPr lang="uk-UA" sz="3900" dirty="0">
                <a:latin typeface="Gabriola" panose="04040605051002020D02" pitchFamily="82" charset="0"/>
                <a:ea typeface="+mj-ea"/>
                <a:cs typeface="+mj-cs"/>
              </a:rPr>
              <a:t>конкуренції при здійсненні державних закупівель;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30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400" b="1" dirty="0">
                <a:latin typeface="Gabriola" panose="04040605051002020D02" pitchFamily="82" charset="0"/>
                <a:ea typeface="+mj-ea"/>
                <a:cs typeface="+mj-cs"/>
              </a:rPr>
              <a:t>Розроблено Положення Про допорогові закупівлі</a:t>
            </a:r>
          </a:p>
          <a:p>
            <a:pPr marL="0" indent="0" algn="ctr">
              <a:buNone/>
            </a:pPr>
            <a:endParaRPr lang="uk-UA" dirty="0" smtClean="0"/>
          </a:p>
          <a:p>
            <a:r>
              <a:rPr lang="uk-UA" dirty="0" smtClean="0"/>
              <a:t>Винесено на розгляд сесії </a:t>
            </a:r>
            <a:r>
              <a:rPr lang="uk-UA" dirty="0" err="1" smtClean="0"/>
              <a:t>Доманівської</a:t>
            </a:r>
            <a:r>
              <a:rPr lang="uk-UA" dirty="0" smtClean="0"/>
              <a:t> селищної ради. </a:t>
            </a:r>
          </a:p>
          <a:p>
            <a:endParaRPr lang="uk-UA" dirty="0"/>
          </a:p>
          <a:p>
            <a:r>
              <a:rPr lang="uk-UA" dirty="0" smtClean="0"/>
              <a:t>Рекомендовано до затвердження </a:t>
            </a:r>
            <a:r>
              <a:rPr lang="uk-UA" dirty="0" err="1" smtClean="0"/>
              <a:t>Мостівській</a:t>
            </a:r>
            <a:r>
              <a:rPr lang="uk-UA" dirty="0" smtClean="0"/>
              <a:t> сільській раді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43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Публічні заходи </a:t>
            </a:r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2996952"/>
            <a:ext cx="4721727" cy="354129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755" y="2239933"/>
            <a:ext cx="3871135" cy="29033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360" y="1484784"/>
            <a:ext cx="7602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Семінар "</a:t>
            </a:r>
            <a:r>
              <a:rPr lang="uk-UA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Тендери. Основні помилки та </a:t>
            </a:r>
            <a:r>
              <a:rPr lang="uk-UA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недопрацювання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441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Публічні заходи проекту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3868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268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 err="1" smtClean="0"/>
              <a:t>Онлайн</a:t>
            </a:r>
            <a:r>
              <a:rPr lang="uk-UA" b="1" dirty="0" smtClean="0"/>
              <a:t> тренінг «Державні закупівлі за 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Calibri"/>
              </a:rPr>
              <a:t>бюджетні</a:t>
            </a:r>
            <a:r>
              <a:rPr lang="uk-UA" b="1" dirty="0" smtClean="0"/>
              <a:t> кошти»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8045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Бюджетні установи </a:t>
            </a:r>
            <a:r>
              <a:rPr lang="uk-UA" dirty="0" err="1" smtClean="0"/>
              <a:t>Доманівського</a:t>
            </a:r>
            <a:r>
              <a:rPr lang="uk-UA" dirty="0" smtClean="0"/>
              <a:t> району готові підвищувати рівень конкуренції при здійсненні державних закупівель</a:t>
            </a:r>
          </a:p>
          <a:p>
            <a:r>
              <a:rPr lang="uk-UA" dirty="0" smtClean="0"/>
              <a:t>У І півріччі 2018 року замовниками оприлюднено договори на сайті </a:t>
            </a:r>
            <a:r>
              <a:rPr lang="en-US" dirty="0" err="1" smtClean="0"/>
              <a:t>ProZorro</a:t>
            </a:r>
            <a:endParaRPr lang="en-US" dirty="0" smtClean="0"/>
          </a:p>
          <a:p>
            <a:r>
              <a:rPr lang="uk-UA" dirty="0" smtClean="0"/>
              <a:t>Приватним підприємцям надано конкретну консультаційну допомогу стосовно участі у закупівлях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658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4400" b="1" dirty="0">
                <a:latin typeface="Gabriola" panose="04040605051002020D02" pitchFamily="82" charset="0"/>
                <a:ea typeface="+mj-ea"/>
                <a:cs typeface="+mj-cs"/>
              </a:rPr>
              <a:t>Мої контакти:</a:t>
            </a:r>
          </a:p>
          <a:p>
            <a:pPr marL="0" indent="0" algn="ctr">
              <a:buNone/>
            </a:pPr>
            <a:r>
              <a:rPr lang="uk-UA" sz="6000" b="1" dirty="0">
                <a:latin typeface="Gabriola" panose="04040605051002020D02" pitchFamily="82" charset="0"/>
                <a:ea typeface="+mj-ea"/>
                <a:cs typeface="+mj-cs"/>
              </a:rPr>
              <a:t>Світлана Матвєєва</a:t>
            </a:r>
          </a:p>
          <a:p>
            <a:pPr marL="0" indent="0" algn="ctr">
              <a:buNone/>
            </a:pPr>
            <a:r>
              <a:rPr lang="uk-UA" sz="4400" b="1" dirty="0" err="1">
                <a:latin typeface="Gabriola" panose="04040605051002020D02" pitchFamily="82" charset="0"/>
                <a:ea typeface="+mj-ea"/>
                <a:cs typeface="+mj-cs"/>
              </a:rPr>
              <a:t>Тел</a:t>
            </a:r>
            <a:r>
              <a:rPr lang="uk-UA" sz="4400" b="1" dirty="0">
                <a:latin typeface="Gabriola" panose="04040605051002020D02" pitchFamily="82" charset="0"/>
                <a:ea typeface="+mj-ea"/>
                <a:cs typeface="+mj-cs"/>
              </a:rPr>
              <a:t>: +380667540903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matveevasm111@gmail.com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4330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161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«Не так прозоро, як хотілося б…»</vt:lpstr>
      <vt:lpstr>Мета проекту</vt:lpstr>
      <vt:lpstr>Результати проекту</vt:lpstr>
      <vt:lpstr>Результати проекту</vt:lpstr>
      <vt:lpstr>Публічні заходи проекту</vt:lpstr>
      <vt:lpstr>Публічні заходи проекту</vt:lpstr>
      <vt:lpstr>ВИСНОВКИ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User</cp:lastModifiedBy>
  <cp:revision>8</cp:revision>
  <dcterms:created xsi:type="dcterms:W3CDTF">2018-09-24T10:42:01Z</dcterms:created>
  <dcterms:modified xsi:type="dcterms:W3CDTF">2018-09-25T04:23:50Z</dcterms:modified>
</cp:coreProperties>
</file>