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191" autoAdjust="0"/>
    <p:restoredTop sz="94662" autoAdjust="0"/>
  </p:normalViewPr>
  <p:slideViewPr>
    <p:cSldViewPr>
      <p:cViewPr varScale="1">
        <p:scale>
          <a:sx n="54" d="100"/>
          <a:sy n="54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5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24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33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54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3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49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93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2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04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1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1979-979E-4DAE-A4CE-F3E11477D3F9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C71A-0279-438F-A766-2B259DE8C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1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tir.ua/wp-content/uploads/2018/01/obsssluch61.jpg" TargetMode="External"/><Relationship Id="rId2" Type="http://schemas.openxmlformats.org/officeDocument/2006/relationships/hyperlink" Target="https://scontent-waw1-1.xx.fbcdn.net/v/t1.0-9/36429706_2044063618998454_7170331837770760192_o.jpg?_nc_cat=0&amp;oh=0565d5a159f483bce29d2fd66a15c3ec&amp;oe=5C15BF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wiach.cherson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zwiachzchersonu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profile.php?id=100009451677384" TargetMode="External"/><Relationship Id="rId4" Type="http://schemas.openxmlformats.org/officeDocument/2006/relationships/hyperlink" Target="mailto:lyuda_chaika@uk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846640" cy="1080119"/>
          </a:xfrm>
        </p:spPr>
        <p:txBody>
          <a:bodyPr>
            <a:noAutofit/>
          </a:bodyPr>
          <a:lstStyle/>
          <a:p>
            <a:pPr lvl="0"/>
            <a:r>
              <a:rPr lang="uk-UA" sz="2600" dirty="0" smtClean="0"/>
              <a:t>Проект «Створення </a:t>
            </a:r>
            <a:r>
              <a:rPr lang="uk-UA" sz="2600" dirty="0"/>
              <a:t>механізму громадського контролю доброчесності видатків на ремонт доріг у </a:t>
            </a:r>
            <a:r>
              <a:rPr lang="uk-UA" sz="2600" dirty="0" err="1" smtClean="0"/>
              <a:t>м.Херсоні</a:t>
            </a:r>
            <a:r>
              <a:rPr lang="uk-UA" sz="2600" dirty="0" smtClean="0"/>
              <a:t>»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256584"/>
          </a:xfrm>
        </p:spPr>
        <p:txBody>
          <a:bodyPr>
            <a:normAutofit/>
          </a:bodyPr>
          <a:lstStyle/>
          <a:p>
            <a:pPr lvl="0" algn="l"/>
            <a:endParaRPr lang="uk-UA" sz="2600" dirty="0" smtClean="0"/>
          </a:p>
          <a:p>
            <a:pPr lvl="0" algn="l"/>
            <a:r>
              <a:rPr lang="uk-UA" sz="2600" dirty="0" smtClean="0"/>
              <a:t>Виконавець:                                                                                                       ГО «Транспорт Херсонщини»                                                                       </a:t>
            </a:r>
          </a:p>
          <a:p>
            <a:pPr lvl="0" algn="l"/>
            <a:endParaRPr lang="uk-UA" sz="2600" dirty="0"/>
          </a:p>
          <a:p>
            <a:pPr lvl="0" algn="l"/>
            <a:r>
              <a:rPr lang="uk-UA" sz="2600" dirty="0" smtClean="0"/>
              <a:t>за підтримки Фонду розвитку                                                              міста Миколаєва  </a:t>
            </a:r>
          </a:p>
          <a:p>
            <a:pPr lvl="0" algn="l"/>
            <a:endParaRPr lang="uk-UA" sz="2600" dirty="0"/>
          </a:p>
          <a:p>
            <a:pPr lvl="0" algn="l"/>
            <a:r>
              <a:rPr lang="uk-UA" sz="2600" dirty="0" smtClean="0"/>
              <a:t>Та </a:t>
            </a:r>
            <a:r>
              <a:rPr lang="en-US" sz="2600" dirty="0" smtClean="0"/>
              <a:t>NATIONAL </a:t>
            </a:r>
            <a:r>
              <a:rPr lang="en-US" sz="2600" dirty="0"/>
              <a:t>ENDOWMENT FOR </a:t>
            </a:r>
            <a:endParaRPr lang="en-US" sz="2600" dirty="0" smtClean="0"/>
          </a:p>
          <a:p>
            <a:pPr lvl="0" algn="l"/>
            <a:r>
              <a:rPr lang="en-US" sz="2600" dirty="0" smtClean="0"/>
              <a:t>DEMOCRACY (NED</a:t>
            </a:r>
            <a:r>
              <a:rPr lang="en-US" sz="2600" dirty="0"/>
              <a:t>)</a:t>
            </a:r>
            <a:r>
              <a:rPr lang="uk-UA" sz="2600" dirty="0" smtClean="0"/>
              <a:t>                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520280" cy="152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82070"/>
            <a:ext cx="2520280" cy="135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5202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2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 проекту: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dirty="0" smtClean="0"/>
              <a:t>Створити в якості механізму громадського контролю доброчесності обсягів, ефективності, та якості ремонтних робіт доріг та </a:t>
            </a:r>
            <a:r>
              <a:rPr lang="uk-UA" dirty="0" err="1" smtClean="0"/>
              <a:t>міжбудинкових</a:t>
            </a:r>
            <a:r>
              <a:rPr lang="uk-UA" dirty="0" smtClean="0"/>
              <a:t> проїздів, </a:t>
            </a:r>
            <a:r>
              <a:rPr lang="uk-UA" dirty="0" err="1" smtClean="0"/>
              <a:t>відслідковування</a:t>
            </a:r>
            <a:r>
              <a:rPr lang="uk-UA" dirty="0" smtClean="0"/>
              <a:t> дотримання гарантійних термінів постійний он-лайн ресурс – Реєстр </a:t>
            </a:r>
            <a:r>
              <a:rPr lang="uk-UA" dirty="0" err="1" smtClean="0"/>
              <a:t>дорожних</a:t>
            </a:r>
            <a:r>
              <a:rPr lang="uk-UA" dirty="0" smtClean="0"/>
              <a:t> ремонтів. Виявити поточні порушення норм прозорості та доброчесності, або примусити відповідальних усунути </a:t>
            </a:r>
          </a:p>
          <a:p>
            <a:pPr marL="0" lvl="0" indent="0">
              <a:buNone/>
            </a:pPr>
            <a:r>
              <a:rPr lang="uk-UA" dirty="0" smtClean="0"/>
              <a:t>виявлені порушення, або надіслати </a:t>
            </a:r>
          </a:p>
          <a:p>
            <a:pPr marL="0" lvl="0" indent="0">
              <a:buNone/>
            </a:pPr>
            <a:r>
              <a:rPr lang="uk-UA" dirty="0" smtClean="0"/>
              <a:t>інформацію про них до </a:t>
            </a:r>
          </a:p>
          <a:p>
            <a:pPr marL="0" lvl="0" indent="0">
              <a:buNone/>
            </a:pPr>
            <a:r>
              <a:rPr lang="uk-UA" dirty="0" smtClean="0"/>
              <a:t>правоохоронних органів.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4482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sz="2600" dirty="0" smtClean="0"/>
              <a:t>Результати: Реєстр у ФБ групі «Транспорт Херсона», з зведеною статистикою в розрізі підрядників та порівняльним аналізом ціноутворення: 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Реєстр створено: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4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6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4042"/>
          </a:xfrm>
        </p:spPr>
        <p:txBody>
          <a:bodyPr>
            <a:noAutofit/>
          </a:bodyPr>
          <a:lstStyle/>
          <a:p>
            <a:pPr lvl="0"/>
            <a:r>
              <a:rPr lang="uk-UA" sz="2600" dirty="0" smtClean="0"/>
              <a:t>Результати: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uk-UA" dirty="0" smtClean="0"/>
              <a:t>Результати громадського аудиту профільних бюджетних програм та рекомендації про усунення порушень і підвищення ефективності проігноровані Управлінням транспортної, дорожньої інфраструктури і зв'язку, через що спрямовані до Державної аудиторської служби, на реакцію якої з нетерпінням чекаємо.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32" y="4293096"/>
            <a:ext cx="273526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77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Що ми робили?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err="1"/>
              <a:t>Повністю</a:t>
            </a:r>
            <a:r>
              <a:rPr lang="ru-RU" sz="2500" dirty="0"/>
              <a:t> </a:t>
            </a:r>
            <a:r>
              <a:rPr lang="ru-RU" sz="2500" dirty="0" err="1"/>
              <a:t>виписали</a:t>
            </a:r>
            <a:r>
              <a:rPr lang="ru-RU" sz="2500" dirty="0"/>
              <a:t> за </a:t>
            </a:r>
            <a:r>
              <a:rPr lang="ru-RU" sz="2500" dirty="0" err="1"/>
              <a:t>допомогою</a:t>
            </a:r>
            <a:r>
              <a:rPr lang="ru-RU" sz="2500" dirty="0"/>
              <a:t> </a:t>
            </a:r>
            <a:r>
              <a:rPr lang="ru-RU" sz="2500" dirty="0" err="1"/>
              <a:t>ресурсів</a:t>
            </a:r>
            <a:r>
              <a:rPr lang="ru-RU" sz="2500" dirty="0"/>
              <a:t> «</a:t>
            </a:r>
            <a:r>
              <a:rPr lang="ru-RU" sz="2500" dirty="0" err="1"/>
              <a:t>Прозорро</a:t>
            </a:r>
            <a:r>
              <a:rPr lang="ru-RU" sz="2500" dirty="0"/>
              <a:t>» та </a:t>
            </a:r>
            <a:r>
              <a:rPr lang="en-US" sz="2500" dirty="0"/>
              <a:t>e-data </a:t>
            </a:r>
            <a:r>
              <a:rPr lang="ru-RU" sz="2500" dirty="0" err="1"/>
              <a:t>укладені</a:t>
            </a:r>
            <a:r>
              <a:rPr lang="ru-RU" sz="2500" dirty="0"/>
              <a:t> </a:t>
            </a:r>
            <a:r>
              <a:rPr lang="ru-RU" sz="2500" dirty="0" err="1"/>
              <a:t>УТДІіЗ</a:t>
            </a:r>
            <a:r>
              <a:rPr lang="ru-RU" sz="2500" dirty="0"/>
              <a:t> за 2017 </a:t>
            </a:r>
            <a:r>
              <a:rPr lang="ru-RU" sz="2500" dirty="0" err="1"/>
              <a:t>понад</a:t>
            </a:r>
            <a:r>
              <a:rPr lang="ru-RU" sz="2500" dirty="0"/>
              <a:t> 300 </a:t>
            </a:r>
            <a:r>
              <a:rPr lang="ru-RU" sz="2500" dirty="0" err="1"/>
              <a:t>підрядних</a:t>
            </a:r>
            <a:r>
              <a:rPr lang="ru-RU" sz="2500" dirty="0"/>
              <a:t> </a:t>
            </a:r>
            <a:r>
              <a:rPr lang="ru-RU" sz="2500" dirty="0" err="1"/>
              <a:t>договорів</a:t>
            </a:r>
            <a:r>
              <a:rPr lang="ru-RU" sz="2500" dirty="0"/>
              <a:t>,  оплати по них, максимально </a:t>
            </a:r>
            <a:r>
              <a:rPr lang="ru-RU" sz="2500" dirty="0" err="1"/>
              <a:t>можливі</a:t>
            </a:r>
            <a:r>
              <a:rPr lang="ru-RU" sz="2500" dirty="0"/>
              <a:t> </a:t>
            </a:r>
            <a:r>
              <a:rPr lang="ru-RU" sz="2500" dirty="0" err="1"/>
              <a:t>відомості</a:t>
            </a:r>
            <a:r>
              <a:rPr lang="ru-RU" sz="2500" dirty="0"/>
              <a:t> про </a:t>
            </a:r>
            <a:r>
              <a:rPr lang="ru-RU" sz="2500" dirty="0" err="1"/>
              <a:t>підрядників</a:t>
            </a:r>
            <a:r>
              <a:rPr lang="ru-RU" sz="2500" dirty="0"/>
              <a:t>. Створили з </a:t>
            </a:r>
            <a:r>
              <a:rPr lang="ru-RU" sz="2500" dirty="0" err="1"/>
              <a:t>отриманих</a:t>
            </a:r>
            <a:r>
              <a:rPr lang="ru-RU" sz="2500" dirty="0"/>
              <a:t> </a:t>
            </a:r>
            <a:r>
              <a:rPr lang="ru-RU" sz="2500" dirty="0" err="1"/>
              <a:t>даних</a:t>
            </a:r>
            <a:r>
              <a:rPr lang="ru-RU" sz="2500" dirty="0"/>
              <a:t> </a:t>
            </a:r>
            <a:r>
              <a:rPr lang="ru-RU" sz="2500" dirty="0" err="1"/>
              <a:t>реєстр</a:t>
            </a:r>
            <a:r>
              <a:rPr lang="ru-RU" sz="2500" dirty="0"/>
              <a:t> у </a:t>
            </a:r>
            <a:r>
              <a:rPr lang="ru-RU" sz="2500" dirty="0" err="1"/>
              <a:t>форматі</a:t>
            </a:r>
            <a:r>
              <a:rPr lang="ru-RU" sz="2500" dirty="0"/>
              <a:t> </a:t>
            </a:r>
            <a:r>
              <a:rPr lang="en-US" sz="2500" dirty="0"/>
              <a:t>excel </a:t>
            </a:r>
            <a:r>
              <a:rPr lang="ru-RU" sz="2500" dirty="0"/>
              <a:t>та </a:t>
            </a:r>
            <a:r>
              <a:rPr lang="ru-RU" sz="2500" dirty="0" err="1"/>
              <a:t>розмістили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у </a:t>
            </a:r>
            <a:r>
              <a:rPr lang="ru-RU" sz="2500" dirty="0" err="1"/>
              <a:t>популярній</a:t>
            </a:r>
            <a:r>
              <a:rPr lang="ru-RU" sz="2500" dirty="0"/>
              <a:t> </a:t>
            </a:r>
            <a:r>
              <a:rPr lang="ru-RU" sz="2500" dirty="0" err="1"/>
              <a:t>міській</a:t>
            </a:r>
            <a:r>
              <a:rPr lang="ru-RU" sz="2500" dirty="0"/>
              <a:t> ФБ </a:t>
            </a:r>
            <a:r>
              <a:rPr lang="ru-RU" sz="2500" dirty="0" err="1"/>
              <a:t>групі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r>
              <a:rPr lang="ru-RU" sz="2500" dirty="0"/>
              <a:t>Провели </a:t>
            </a:r>
            <a:r>
              <a:rPr lang="ru-RU" sz="2500" dirty="0" err="1"/>
              <a:t>суцільне</a:t>
            </a:r>
            <a:r>
              <a:rPr lang="ru-RU" sz="2500" dirty="0"/>
              <a:t> </a:t>
            </a:r>
            <a:r>
              <a:rPr lang="ru-RU" sz="2500" dirty="0" err="1"/>
              <a:t>фотографування</a:t>
            </a:r>
            <a:r>
              <a:rPr lang="ru-RU" sz="2500" dirty="0"/>
              <a:t> </a:t>
            </a:r>
            <a:r>
              <a:rPr lang="ru-RU" sz="2500" dirty="0" err="1"/>
              <a:t>первинної</a:t>
            </a:r>
            <a:r>
              <a:rPr lang="ru-RU" sz="2500" dirty="0"/>
              <a:t> </a:t>
            </a:r>
            <a:r>
              <a:rPr lang="ru-RU" sz="2500" dirty="0" err="1"/>
              <a:t>документації</a:t>
            </a:r>
            <a:r>
              <a:rPr lang="ru-RU" sz="2500" dirty="0"/>
              <a:t> з </a:t>
            </a:r>
            <a:r>
              <a:rPr lang="ru-RU" sz="2500" dirty="0" err="1"/>
              <a:t>капітальних</a:t>
            </a:r>
            <a:r>
              <a:rPr lang="ru-RU" sz="2500" dirty="0"/>
              <a:t> </a:t>
            </a:r>
            <a:r>
              <a:rPr lang="ru-RU" sz="2500" dirty="0" err="1"/>
              <a:t>ремонтів</a:t>
            </a:r>
            <a:r>
              <a:rPr lang="ru-RU" sz="2500" dirty="0"/>
              <a:t> </a:t>
            </a:r>
            <a:r>
              <a:rPr lang="ru-RU" sz="2500" dirty="0" err="1"/>
              <a:t>доріг</a:t>
            </a:r>
            <a:r>
              <a:rPr lang="ru-RU" sz="2500" dirty="0"/>
              <a:t> і </a:t>
            </a:r>
            <a:r>
              <a:rPr lang="ru-RU" sz="2500" dirty="0" err="1"/>
              <a:t>проїздів</a:t>
            </a:r>
            <a:r>
              <a:rPr lang="ru-RU" sz="2500" dirty="0"/>
              <a:t>, та </a:t>
            </a:r>
            <a:r>
              <a:rPr lang="ru-RU" sz="2500" dirty="0" err="1"/>
              <a:t>вибіркове</a:t>
            </a:r>
            <a:r>
              <a:rPr lang="ru-RU" sz="2500" dirty="0"/>
              <a:t> – </a:t>
            </a:r>
            <a:r>
              <a:rPr lang="ru-RU" sz="2500" dirty="0" err="1"/>
              <a:t>поточних</a:t>
            </a:r>
            <a:r>
              <a:rPr lang="ru-RU" sz="2500" dirty="0"/>
              <a:t> </a:t>
            </a:r>
            <a:r>
              <a:rPr lang="ru-RU" sz="2500" dirty="0" err="1"/>
              <a:t>ремонтів</a:t>
            </a:r>
            <a:r>
              <a:rPr lang="ru-RU" sz="2500" dirty="0"/>
              <a:t>, так, </a:t>
            </a:r>
            <a:r>
              <a:rPr lang="ru-RU" sz="2500" dirty="0" err="1"/>
              <a:t>щоб</a:t>
            </a:r>
            <a:r>
              <a:rPr lang="ru-RU" sz="2500" dirty="0"/>
              <a:t> </a:t>
            </a:r>
            <a:r>
              <a:rPr lang="ru-RU" sz="2500" dirty="0" err="1"/>
              <a:t>отримати</a:t>
            </a:r>
            <a:r>
              <a:rPr lang="ru-RU" sz="2500" dirty="0"/>
              <a:t> </a:t>
            </a:r>
            <a:r>
              <a:rPr lang="ru-RU" sz="2500" dirty="0" err="1"/>
              <a:t>відомості</a:t>
            </a:r>
            <a:r>
              <a:rPr lang="ru-RU" sz="2500" dirty="0"/>
              <a:t> про </a:t>
            </a:r>
            <a:r>
              <a:rPr lang="ru-RU" sz="2500" dirty="0" err="1"/>
              <a:t>ціни</a:t>
            </a:r>
            <a:r>
              <a:rPr lang="ru-RU" sz="2500" dirty="0"/>
              <a:t> </a:t>
            </a:r>
            <a:r>
              <a:rPr lang="ru-RU" sz="2500" dirty="0" err="1"/>
              <a:t>всіх</a:t>
            </a:r>
            <a:r>
              <a:rPr lang="ru-RU" sz="2500" dirty="0"/>
              <a:t> </a:t>
            </a:r>
            <a:r>
              <a:rPr lang="ru-RU" sz="2500" dirty="0" err="1"/>
              <a:t>наявних</a:t>
            </a:r>
            <a:r>
              <a:rPr lang="ru-RU" sz="2500" dirty="0"/>
              <a:t> </a:t>
            </a:r>
            <a:r>
              <a:rPr lang="ru-RU" sz="2500" dirty="0" err="1"/>
              <a:t>підрядників</a:t>
            </a:r>
            <a:r>
              <a:rPr lang="ru-RU" sz="2500" dirty="0"/>
              <a:t>.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сфотографували</a:t>
            </a:r>
            <a:r>
              <a:rPr lang="ru-RU" sz="2500" dirty="0"/>
              <a:t> </a:t>
            </a:r>
            <a:r>
              <a:rPr lang="ru-RU" sz="2500" dirty="0" err="1"/>
              <a:t>реальний</a:t>
            </a:r>
            <a:r>
              <a:rPr lang="ru-RU" sz="2500" dirty="0"/>
              <a:t> стан </a:t>
            </a:r>
            <a:r>
              <a:rPr lang="ru-RU" sz="2500" dirty="0" err="1"/>
              <a:t>об'єктів</a:t>
            </a:r>
            <a:r>
              <a:rPr lang="ru-RU" sz="2500" dirty="0"/>
              <a:t>, на </a:t>
            </a:r>
            <a:r>
              <a:rPr lang="ru-RU" sz="2500" dirty="0" err="1"/>
              <a:t>яких</a:t>
            </a:r>
            <a:r>
              <a:rPr lang="ru-RU" sz="2500" dirty="0"/>
              <a:t> </a:t>
            </a:r>
            <a:r>
              <a:rPr lang="ru-RU" sz="2500" dirty="0" err="1"/>
              <a:t>відбувся</a:t>
            </a:r>
            <a:r>
              <a:rPr lang="ru-RU" sz="2500" dirty="0"/>
              <a:t> ремонт. </a:t>
            </a:r>
          </a:p>
          <a:p>
            <a:pPr marL="0" indent="0">
              <a:buNone/>
            </a:pPr>
            <a:r>
              <a:rPr lang="ru-RU" sz="2500" dirty="0" smtClean="0"/>
              <a:t>                                                                                                                           </a:t>
            </a:r>
            <a:r>
              <a:rPr lang="ru-RU" sz="2000" dirty="0" smtClean="0"/>
              <a:t>                                           </a:t>
            </a:r>
            <a:endParaRPr lang="ru-RU" sz="2000" dirty="0"/>
          </a:p>
        </p:txBody>
      </p:sp>
      <p:pic>
        <p:nvPicPr>
          <p:cNvPr id="3074" name="Picture 2" descr="D:\Минигрант\Говорова капремонт\WP_20180220_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5013176"/>
            <a:ext cx="171446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013176"/>
            <a:ext cx="26642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:\Минигрант\Фото ресурси котки на бетоні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013176"/>
            <a:ext cx="216023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инигрант\фото ресурси опалуб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2241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Що ми робили?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Розповіли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в </a:t>
            </a:r>
            <a:r>
              <a:rPr lang="ru-RU" dirty="0" err="1"/>
              <a:t>ефірі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 smtClean="0">
                <a:hlinkClick r:id="rId2"/>
              </a:rPr>
              <a:t>Радіо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Таврія</a:t>
            </a:r>
            <a:r>
              <a:rPr lang="uk-UA" dirty="0" smtClean="0"/>
              <a:t> .</a:t>
            </a:r>
            <a:endParaRPr lang="ru-RU" dirty="0" smtClean="0"/>
          </a:p>
          <a:p>
            <a:r>
              <a:rPr lang="uk-UA" dirty="0" smtClean="0"/>
              <a:t>Презентували результати і рекомендації на </a:t>
            </a:r>
            <a:r>
              <a:rPr lang="ru-RU" dirty="0" err="1" smtClean="0">
                <a:hlinkClick r:id="rId3"/>
              </a:rPr>
              <a:t>Громадській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раді</a:t>
            </a:r>
            <a:r>
              <a:rPr lang="uk-UA" dirty="0" smtClean="0"/>
              <a:t> </a:t>
            </a:r>
            <a:r>
              <a:rPr lang="uk-UA" dirty="0"/>
              <a:t>при міському голові </a:t>
            </a:r>
            <a:endParaRPr lang="uk-UA" dirty="0" smtClean="0"/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8083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149080"/>
            <a:ext cx="374441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96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Висновки, уроки, перспективи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1. Нажаль, відповідальні особи, яким доручено опікуватись утриманням та ремонтом міських доріг, не демонструють бажання підвищувати ефективність власної галузі. Переламати ситуацію можливо лише масованим громадським тиском із підключенням контролюючих органів.</a:t>
            </a:r>
          </a:p>
          <a:p>
            <a:r>
              <a:rPr lang="uk-UA" dirty="0" smtClean="0"/>
              <a:t>2. Перспектива кількарічного заповнення реєстру навіть без лояльності Управління транспорту, дозволить не лише виявляти завищення цін та відверто неякісні виконання, але й відслідковувати недотримання підрядниками гарантійних термінів.</a:t>
            </a:r>
          </a:p>
          <a:p>
            <a:r>
              <a:rPr lang="uk-UA" dirty="0" smtClean="0"/>
              <a:t>3. В Громадській раді нового скликання внаслідок нашої активності створено окремий комітет з питань транспорту, який надалі опікуватиметься темою дорожніх ремонтів на постійній основі.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5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Контактні дані учасників проекту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/>
          <a:lstStyle/>
          <a:p>
            <a:pPr marL="914400" lvl="2" indent="0">
              <a:buNone/>
            </a:pPr>
            <a:r>
              <a:rPr lang="uk-UA" dirty="0" smtClean="0"/>
              <a:t> </a:t>
            </a:r>
          </a:p>
          <a:p>
            <a:pPr marL="914400" lvl="2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200" dirty="0" smtClean="0"/>
              <a:t>Володимир Молчанов </a:t>
            </a:r>
            <a:r>
              <a:rPr lang="en-US" sz="2200" dirty="0" smtClean="0">
                <a:hlinkClick r:id="rId2"/>
              </a:rPr>
              <a:t>zwiachzchersonu@gmail.com</a:t>
            </a:r>
            <a:r>
              <a:rPr lang="en-US" sz="2200" dirty="0" smtClean="0"/>
              <a:t> </a:t>
            </a:r>
            <a:r>
              <a:rPr lang="uk-UA" sz="2200" dirty="0" smtClean="0"/>
              <a:t>, голова правління ГО «Транспорт Херсонщини», </a:t>
            </a:r>
          </a:p>
          <a:p>
            <a:pPr algn="l"/>
            <a:r>
              <a:rPr lang="uk-UA" sz="2200" dirty="0" err="1" smtClean="0"/>
              <a:t>тел</a:t>
            </a:r>
            <a:r>
              <a:rPr lang="uk-UA" sz="2200" dirty="0" smtClean="0"/>
              <a:t>. 0675516887</a:t>
            </a:r>
          </a:p>
          <a:p>
            <a:pPr algn="l"/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www.facebook.com/zwiach.cherson</a:t>
            </a:r>
            <a:r>
              <a:rPr lang="uk-UA" sz="2200" dirty="0" smtClean="0"/>
              <a:t> </a:t>
            </a:r>
          </a:p>
          <a:p>
            <a:endParaRPr lang="uk-UA" sz="2200" dirty="0" smtClean="0"/>
          </a:p>
          <a:p>
            <a:endParaRPr lang="uk-UA" sz="2200" dirty="0"/>
          </a:p>
          <a:p>
            <a:endParaRPr lang="uk-UA" sz="2200" dirty="0" smtClean="0"/>
          </a:p>
          <a:p>
            <a:endParaRPr lang="uk-UA" sz="2200" dirty="0"/>
          </a:p>
          <a:p>
            <a:endParaRPr lang="uk-UA" sz="2200" dirty="0" smtClean="0"/>
          </a:p>
          <a:p>
            <a:endParaRPr lang="uk-UA" sz="2200" dirty="0"/>
          </a:p>
          <a:p>
            <a:pPr algn="l"/>
            <a:r>
              <a:rPr lang="uk-UA" sz="2200" dirty="0" smtClean="0"/>
              <a:t>Людмила Чайка </a:t>
            </a:r>
            <a:r>
              <a:rPr lang="en-US" sz="2200" dirty="0" smtClean="0">
                <a:hlinkClick r:id="rId4"/>
              </a:rPr>
              <a:t>lyuda_chaika@ukr.net</a:t>
            </a:r>
            <a:r>
              <a:rPr lang="en-US" sz="2200" dirty="0" smtClean="0"/>
              <a:t> </a:t>
            </a:r>
            <a:r>
              <a:rPr lang="uk-UA" sz="2200" dirty="0" smtClean="0"/>
              <a:t>,</a:t>
            </a:r>
          </a:p>
          <a:p>
            <a:pPr algn="l"/>
            <a:r>
              <a:rPr lang="uk-UA" sz="2200" dirty="0" smtClean="0"/>
              <a:t>член правління ГО «Транспорт Херсонщини», </a:t>
            </a:r>
          </a:p>
          <a:p>
            <a:pPr algn="l"/>
            <a:r>
              <a:rPr lang="uk-UA" sz="2200" dirty="0" smtClean="0"/>
              <a:t>керівник проектів, </a:t>
            </a:r>
            <a:r>
              <a:rPr lang="uk-UA" sz="2200" dirty="0" err="1" smtClean="0"/>
              <a:t>тел</a:t>
            </a:r>
            <a:r>
              <a:rPr lang="uk-UA" sz="2200" dirty="0" smtClean="0"/>
              <a:t>. 0953803736 </a:t>
            </a:r>
            <a:r>
              <a:rPr lang="en-US" sz="2200" dirty="0" smtClean="0">
                <a:hlinkClick r:id="rId5"/>
              </a:rPr>
              <a:t>https</a:t>
            </a:r>
            <a:r>
              <a:rPr lang="en-US" sz="2200" dirty="0">
                <a:hlinkClick r:id="rId5"/>
              </a:rPr>
              <a:t>://</a:t>
            </a:r>
            <a:r>
              <a:rPr lang="en-US" sz="2200" dirty="0" smtClean="0">
                <a:hlinkClick r:id="rId5"/>
              </a:rPr>
              <a:t>www.facebook.com/profile.php?id=100009451677384</a:t>
            </a:r>
            <a:r>
              <a:rPr lang="uk-UA" sz="2200" dirty="0" smtClean="0"/>
              <a:t> </a:t>
            </a:r>
          </a:p>
          <a:p>
            <a:endParaRPr lang="ru-RU" sz="2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252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252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420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«Створення механізму громадського контролю доброчесності видатків на ремонт доріг у м.Херсоні»</vt:lpstr>
      <vt:lpstr>Мета проекту:</vt:lpstr>
      <vt:lpstr>Результати: Реєстр у ФБ групі «Транспорт Херсона», з зведеною статистикою в розрізі підрядників та порівняльним аналізом ціноутворення: </vt:lpstr>
      <vt:lpstr>Результати:</vt:lpstr>
      <vt:lpstr>Що ми робили?</vt:lpstr>
      <vt:lpstr>Що ми робили?</vt:lpstr>
      <vt:lpstr>Висновки, уроки, перспективи</vt:lpstr>
      <vt:lpstr>Контактні дані учасників проекту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використання ПЦМ головними розпорядниками ХМР</dc:title>
  <dc:creator>Пользователь Windows</dc:creator>
  <cp:lastModifiedBy>User</cp:lastModifiedBy>
  <cp:revision>52</cp:revision>
  <dcterms:created xsi:type="dcterms:W3CDTF">2018-04-17T10:22:03Z</dcterms:created>
  <dcterms:modified xsi:type="dcterms:W3CDTF">2018-09-25T12:02:13Z</dcterms:modified>
</cp:coreProperties>
</file>