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74" r:id="rId5"/>
    <p:sldId id="258" r:id="rId6"/>
    <p:sldId id="286" r:id="rId7"/>
    <p:sldId id="284" r:id="rId8"/>
    <p:sldId id="289" r:id="rId9"/>
    <p:sldId id="285" r:id="rId10"/>
    <p:sldId id="290" r:id="rId11"/>
    <p:sldId id="283" r:id="rId12"/>
    <p:sldId id="261" r:id="rId13"/>
    <p:sldId id="292" r:id="rId14"/>
    <p:sldId id="293" r:id="rId15"/>
    <p:sldId id="294" r:id="rId16"/>
    <p:sldId id="272" r:id="rId17"/>
    <p:sldId id="269" r:id="rId18"/>
    <p:sldId id="295" r:id="rId19"/>
    <p:sldId id="271" r:id="rId20"/>
    <p:sldId id="296" r:id="rId21"/>
    <p:sldId id="266" r:id="rId22"/>
    <p:sldId id="287" r:id="rId23"/>
    <p:sldId id="288" r:id="rId24"/>
    <p:sldId id="275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4E1532-50C3-4EE1-A54F-E6999ACD2311}" type="datetimeFigureOut">
              <a:rPr lang="ru-RU" smtClean="0"/>
              <a:pPr/>
              <a:t>вт 01.10.19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21C389-9B8F-481E-BA91-5918546A9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5312" y="692696"/>
            <a:ext cx="8278688" cy="1829761"/>
          </a:xfrm>
        </p:spPr>
        <p:txBody>
          <a:bodyPr>
            <a:normAutofit/>
          </a:bodyPr>
          <a:lstStyle/>
          <a:p>
            <a:pPr algn="ctr"/>
            <a:r>
              <a:rPr lang="uk-UA" sz="2800" dirty="0"/>
              <a:t>ХВОРОБИ та ЛІКИ ефективності </a:t>
            </a:r>
            <a:r>
              <a:rPr lang="en-US" sz="2800" dirty="0" smtClean="0"/>
              <a:t> </a:t>
            </a:r>
            <a:r>
              <a:rPr lang="uk-UA" sz="2800" dirty="0" smtClean="0"/>
              <a:t>місцевого бюджету </a:t>
            </a:r>
            <a:r>
              <a:rPr lang="uk-UA" sz="2800" smtClean="0"/>
              <a:t>Коблівської сільської ОТГ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7772400" cy="1199704"/>
          </a:xfrm>
        </p:spPr>
        <p:txBody>
          <a:bodyPr>
            <a:noAutofit/>
          </a:bodyPr>
          <a:lstStyle/>
          <a:p>
            <a:r>
              <a:rPr lang="uk-UA" sz="2000" b="1" dirty="0" smtClean="0"/>
              <a:t>Первинні результати громадського аудиту ефективності розпорядників коштів по утриманню доріг</a:t>
            </a:r>
            <a:endParaRPr lang="en-US" sz="2000" b="1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#</a:t>
            </a:r>
            <a:r>
              <a:rPr lang="uk-UA" sz="2000" b="1" dirty="0" err="1" smtClean="0">
                <a:solidFill>
                  <a:srgbClr val="FF0000"/>
                </a:solidFill>
              </a:rPr>
              <a:t>ГромадськаПрефектура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661248"/>
            <a:ext cx="8046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проект «</a:t>
            </a:r>
            <a:r>
              <a:rPr lang="uk-UA" sz="2000" dirty="0" smtClean="0">
                <a:solidFill>
                  <a:srgbClr val="FF0000"/>
                </a:solidFill>
              </a:rPr>
              <a:t>Добрі дороги у гармонійних громадах </a:t>
            </a:r>
            <a:r>
              <a:rPr lang="uk-UA" sz="2000" dirty="0" err="1" smtClean="0">
                <a:solidFill>
                  <a:srgbClr val="FF0000"/>
                </a:solidFill>
              </a:rPr>
              <a:t>Березанщини</a:t>
            </a:r>
            <a:r>
              <a:rPr lang="uk-UA" sz="2000" dirty="0" smtClean="0">
                <a:solidFill>
                  <a:srgbClr val="FF0000"/>
                </a:solidFill>
              </a:rPr>
              <a:t>»</a:t>
            </a:r>
            <a:r>
              <a:rPr lang="uk-UA" sz="2000" b="1" dirty="0" smtClean="0">
                <a:solidFill>
                  <a:srgbClr val="FF0000"/>
                </a:solidFill>
              </a:rPr>
              <a:t>» за підтримки </a:t>
            </a:r>
            <a:r>
              <a:rPr lang="uk-UA" sz="2000" b="1" dirty="0" err="1" smtClean="0">
                <a:solidFill>
                  <a:srgbClr val="FF0000"/>
                </a:solidFill>
              </a:rPr>
              <a:t>МФ</a:t>
            </a:r>
            <a:r>
              <a:rPr lang="uk-UA" sz="2000" b="1" dirty="0" smtClean="0">
                <a:solidFill>
                  <a:srgbClr val="FF0000"/>
                </a:solidFill>
              </a:rPr>
              <a:t> </a:t>
            </a:r>
            <a:r>
              <a:rPr lang="uk-UA" sz="2000" b="1" dirty="0" err="1" smtClean="0">
                <a:solidFill>
                  <a:srgbClr val="FF0000"/>
                </a:solidFill>
              </a:rPr>
              <a:t>“Відродження”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b="2631"/>
          <a:stretch>
            <a:fillRect/>
          </a:stretch>
        </p:blipFill>
        <p:spPr bwMode="auto">
          <a:xfrm>
            <a:off x="539552" y="332656"/>
            <a:ext cx="1008112" cy="936104"/>
          </a:xfrm>
          <a:prstGeom prst="rect">
            <a:avLst/>
          </a:prstGeom>
          <a:noFill/>
          <a:ln w="0" algn="in"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1080120" cy="1008112"/>
          </a:xfrm>
          <a:prstGeom prst="rect">
            <a:avLst/>
          </a:prstGeom>
          <a:noFill/>
        </p:spPr>
      </p:pic>
      <p:pic>
        <p:nvPicPr>
          <p:cNvPr id="7" name="Рисунок 6" descr="ÐÐµÑÐ± - ÐÐµÑÐµÐ·Ð°Ð½ÑÑÐºÐ¸Ð¹ ÑÐ°Ð¹Ð¾Ð½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32656"/>
            <a:ext cx="108012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60648"/>
            <a:ext cx="14401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User\Downloads\viber imag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332656"/>
            <a:ext cx="1008112" cy="84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355976" y="260648"/>
            <a:ext cx="720080" cy="9361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/>
                <a:latin typeface="Arial Black"/>
              </a:rPr>
              <a:t>ЕКО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/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5220072" y="332656"/>
            <a:ext cx="1008112" cy="1008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БЕРЕЗАНЬ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Z\ПроектыФРГН2003-08\Текущие\МФВ-дороги конфликті\Исследование\Березанка\50978712_452573141943702_2078086769022074880_n.jpg"/>
          <p:cNvPicPr>
            <a:picLocks noChangeAspect="1" noChangeArrowheads="1"/>
          </p:cNvPicPr>
          <p:nvPr/>
        </p:nvPicPr>
        <p:blipFill>
          <a:blip r:embed="rId2" cstate="print"/>
          <a:srcRect l="16496" t="23095"/>
          <a:stretch>
            <a:fillRect/>
          </a:stretch>
        </p:blipFill>
        <p:spPr bwMode="auto">
          <a:xfrm>
            <a:off x="4283968" y="3284984"/>
            <a:ext cx="4860032" cy="33569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Book Antiqua" pitchFamily="18" charset="0"/>
              </a:rPr>
              <a:t>Наслідки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5" name="Содержимое 4" descr="50976944_452570711943945_3956569331009060864_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2332038"/>
            <a:ext cx="4246925" cy="3185194"/>
          </a:xfrm>
        </p:spPr>
      </p:pic>
      <p:sp>
        <p:nvSpPr>
          <p:cNvPr id="6" name="Прямоугольник 5"/>
          <p:cNvSpPr/>
          <p:nvPr/>
        </p:nvSpPr>
        <p:spPr>
          <a:xfrm>
            <a:off x="395536" y="1124744"/>
            <a:ext cx="874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latin typeface="Book Antiqua" pitchFamily="18" charset="0"/>
              </a:rPr>
              <a:t>“У Миколаївській області школярі із сіл Лимани, </a:t>
            </a:r>
            <a:r>
              <a:rPr lang="uk-UA" i="1" dirty="0" err="1" smtClean="0">
                <a:latin typeface="Book Antiqua" pitchFamily="18" charset="0"/>
              </a:rPr>
              <a:t>Вікторівка</a:t>
            </a:r>
            <a:r>
              <a:rPr lang="uk-UA" i="1" dirty="0" smtClean="0">
                <a:latin typeface="Book Antiqua" pitchFamily="18" charset="0"/>
              </a:rPr>
              <a:t> і Елеваторне не можуть доїхати до школи, оскільки дорога,</a:t>
            </a:r>
            <a:r>
              <a:rPr lang="uk-UA" b="1" i="1" dirty="0" smtClean="0">
                <a:latin typeface="Book Antiqua" pitchFamily="18" charset="0"/>
              </a:rPr>
              <a:t>, </a:t>
            </a:r>
            <a:r>
              <a:rPr lang="uk-UA" i="1" dirty="0" smtClean="0">
                <a:latin typeface="Book Antiqua" pitchFamily="18" charset="0"/>
              </a:rPr>
              <a:t>яку в кінці 2018р тому відремонтувала ОДА, залишається </a:t>
            </a:r>
            <a:r>
              <a:rPr lang="uk-UA" i="1" dirty="0" err="1" smtClean="0">
                <a:latin typeface="Book Antiqua" pitchFamily="18" charset="0"/>
              </a:rPr>
              <a:t>непроїзними”</a:t>
            </a:r>
            <a:endParaRPr lang="ru-RU" i="1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err="1" smtClean="0"/>
              <a:t>Коблівська</a:t>
            </a:r>
            <a:r>
              <a:rPr lang="uk-UA" dirty="0" smtClean="0"/>
              <a:t> ОТГ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67544" y="3140968"/>
            <a:ext cx="8424936" cy="3082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Затверджено Стратегічний план розвитку на 2017-2020р </a:t>
            </a:r>
            <a:r>
              <a:rPr lang="uk-UA" dirty="0" err="1" smtClean="0">
                <a:latin typeface="Book Antiqua" pitchFamily="18" charset="0"/>
              </a:rPr>
              <a:t>Коблівської</a:t>
            </a:r>
            <a:r>
              <a:rPr lang="uk-UA" dirty="0" smtClean="0">
                <a:latin typeface="Book Antiqua" pitchFamily="18" charset="0"/>
              </a:rPr>
              <a:t> сільради, в якому одна зі стратегічних цілей визначена як  розвиток дорожньо-транспортної інфраструктури.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134076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Повноваження – утримання комунальних доріг ОТГ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420888"/>
            <a:ext cx="177644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600" dirty="0" smtClean="0">
                <a:latin typeface="Book Antiqua" pitchFamily="18" charset="0"/>
              </a:rPr>
              <a:t>Висновки </a:t>
            </a:r>
            <a:endParaRPr lang="ru-RU" sz="2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5000" dirty="0" smtClean="0">
                <a:solidFill>
                  <a:srgbClr val="FF0000"/>
                </a:solidFill>
                <a:latin typeface="Book Antiqua" pitchFamily="18" charset="0"/>
              </a:rPr>
              <a:t>- </a:t>
            </a:r>
            <a:r>
              <a:rPr lang="uk-UA" dirty="0" smtClean="0">
                <a:latin typeface="Book Antiqua" pitchFamily="18" charset="0"/>
              </a:rPr>
              <a:t> Жодної статистичної інформації щодо загальної кількості та протяжності комунальних доріг (в середині населених пунктів) ОТГ, та тих що потребують капітального, поточного (ямкового) документи ОТГ не містять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5000" dirty="0" smtClean="0">
                <a:solidFill>
                  <a:srgbClr val="FF0000"/>
                </a:solidFill>
                <a:latin typeface="Book Antiqua" pitchFamily="18" charset="0"/>
              </a:rPr>
              <a:t>- </a:t>
            </a:r>
            <a:r>
              <a:rPr lang="uk-UA" dirty="0" smtClean="0">
                <a:latin typeface="Book Antiqua" pitchFamily="18" charset="0"/>
              </a:rPr>
              <a:t>Не визначені повністю види ремонтів доріг (поточний, дрібний чи капітальний, </a:t>
            </a:r>
            <a:r>
              <a:rPr lang="uk-UA" dirty="0" err="1" smtClean="0">
                <a:latin typeface="Book Antiqua" pitchFamily="18" charset="0"/>
              </a:rPr>
              <a:t>інш</a:t>
            </a:r>
            <a:r>
              <a:rPr lang="uk-UA" dirty="0" smtClean="0">
                <a:latin typeface="Book Antiqua" pitchFamily="18" charset="0"/>
              </a:rPr>
              <a:t>.) </a:t>
            </a:r>
            <a:endParaRPr lang="en-US" dirty="0" smtClean="0">
              <a:latin typeface="Book Antiqua" pitchFamily="18" charset="0"/>
            </a:endParaRPr>
          </a:p>
          <a:p>
            <a:pPr lvl="0">
              <a:buNone/>
            </a:pPr>
            <a:endParaRPr lang="uk-UA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dirty="0" smtClean="0">
                <a:latin typeface="Book Antiqua" pitchFamily="18" charset="0"/>
              </a:rPr>
              <a:t>Формулювання проектів розвитку «на загал» не дозволяє точно визначити наміри виконкому ОТГ в розвитку дорожньо-транспортної інфраструктури сіл, що увійшли до ОТГ.</a:t>
            </a:r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5000" dirty="0" smtClean="0">
                <a:solidFill>
                  <a:srgbClr val="00B050"/>
                </a:solidFill>
                <a:latin typeface="Book Antiqua" pitchFamily="18" charset="0"/>
              </a:rPr>
              <a:t>+</a:t>
            </a:r>
            <a:r>
              <a:rPr lang="uk-UA" dirty="0" smtClean="0">
                <a:latin typeface="Book Antiqua" pitchFamily="18" charset="0"/>
              </a:rPr>
              <a:t> що громада має намір використати нові можливості та м</a:t>
            </a:r>
            <a:r>
              <a:rPr lang="uk-UA" b="1" dirty="0" smtClean="0">
                <a:latin typeface="Book Antiqua" pitchFamily="18" charset="0"/>
              </a:rPr>
              <a:t>еханізми вирішення проблеми якості дорожньої інфраструктури на території ОТГ та відповідного ресурсного і фінансового забезпечення:</a:t>
            </a:r>
          </a:p>
          <a:p>
            <a:pPr>
              <a:buNone/>
            </a:pPr>
            <a:r>
              <a:rPr lang="uk-UA" u="sng" dirty="0" smtClean="0">
                <a:latin typeface="Book Antiqua" pitchFamily="18" charset="0"/>
              </a:rPr>
              <a:t>нове будівництво автодороги до с. Українка,  капітальний ремонт автодороги с. Українка – М14, через с. </a:t>
            </a:r>
            <a:r>
              <a:rPr lang="uk-UA" u="sng" dirty="0" err="1" smtClean="0">
                <a:latin typeface="Book Antiqua" pitchFamily="18" charset="0"/>
              </a:rPr>
              <a:t>Бесарабку</a:t>
            </a:r>
            <a:r>
              <a:rPr lang="uk-UA" u="sng" dirty="0" smtClean="0">
                <a:latin typeface="Book Antiqua" pitchFamily="18" charset="0"/>
              </a:rPr>
              <a:t> </a:t>
            </a:r>
            <a:r>
              <a:rPr lang="uk-UA" u="sng" dirty="0" err="1" smtClean="0">
                <a:latin typeface="Book Antiqua" pitchFamily="18" charset="0"/>
              </a:rPr>
              <a:t>Березанського</a:t>
            </a:r>
            <a:r>
              <a:rPr lang="uk-UA" u="sng" dirty="0" smtClean="0">
                <a:latin typeface="Book Antiqua" pitchFamily="18" charset="0"/>
              </a:rPr>
              <a:t> району.</a:t>
            </a:r>
            <a:endParaRPr lang="ru-RU" u="sng" dirty="0" smtClean="0">
              <a:latin typeface="Book Antiqua" pitchFamily="18" charset="0"/>
            </a:endParaRPr>
          </a:p>
          <a:p>
            <a:pPr>
              <a:buNone/>
            </a:pP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Окремої галузевої програми розвитку автодоріг ОТГ  не затверджено. 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В «Плані перспективного розвитку </a:t>
            </a:r>
            <a:r>
              <a:rPr lang="uk-UA" sz="2400" dirty="0" err="1" smtClean="0">
                <a:latin typeface="Book Antiqua" pitchFamily="18" charset="0"/>
              </a:rPr>
              <a:t>Коблівської</a:t>
            </a:r>
            <a:r>
              <a:rPr lang="uk-UA" sz="2400" dirty="0" smtClean="0">
                <a:latin typeface="Book Antiqua" pitchFamily="18" charset="0"/>
              </a:rPr>
              <a:t> ОТГ до 2021р»  дана галузь  присутня  як один з пріоритетів розвитку.</a:t>
            </a:r>
            <a:endParaRPr lang="ru-RU" sz="2400" dirty="0" smtClean="0">
              <a:latin typeface="Book Antiqua" pitchFamily="18" charset="0"/>
            </a:endParaRPr>
          </a:p>
          <a:p>
            <a:pPr>
              <a:buNone/>
            </a:pP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>
                <a:latin typeface="Book Antiqua" pitchFamily="18" charset="0"/>
              </a:rPr>
              <a:t>Жодних середньострокових/ довгострокових планів по утриманню автомобільних доріг міста (поточні (ямкові) та капітальні ремонти) не існує. Розпорядник керується тільки складеними оперативними на бюджетний рік планами закупівель.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Book Antiqua" pitchFamily="18" charset="0"/>
              </a:rPr>
              <a:t>Відсутні технічні паспорти доріг та вулиць населених пунктів ОТГ: </a:t>
            </a:r>
          </a:p>
          <a:p>
            <a:pPr algn="just">
              <a:buNone/>
            </a:pPr>
            <a:endParaRPr lang="uk-UA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Book Antiqua" pitchFamily="18" charset="0"/>
              </a:rPr>
              <a:t>Наказ №54.. В розділі </a:t>
            </a:r>
            <a:r>
              <a:rPr lang="uk-UA" b="1" dirty="0" smtClean="0">
                <a:latin typeface="Book Antiqua" pitchFamily="18" charset="0"/>
              </a:rPr>
              <a:t>VIII. «Технічний облік і паспортизація вулиць та доріг» пунктом 8.10.</a:t>
            </a:r>
            <a:r>
              <a:rPr lang="uk-UA" dirty="0" smtClean="0">
                <a:latin typeface="Book Antiqua" pitchFamily="18" charset="0"/>
              </a:rPr>
              <a:t> унормовано, що технічний облік і паспортизацію виконує </a:t>
            </a:r>
            <a:r>
              <a:rPr lang="uk-UA" dirty="0" err="1" smtClean="0">
                <a:latin typeface="Book Antiqua" pitchFamily="18" charset="0"/>
              </a:rPr>
              <a:t>балансоутримувач</a:t>
            </a:r>
            <a:r>
              <a:rPr lang="uk-UA" dirty="0" smtClean="0">
                <a:latin typeface="Book Antiqua" pitchFamily="18" charset="0"/>
              </a:rPr>
              <a:t> вулично-дорожньої мережі.</a:t>
            </a:r>
          </a:p>
          <a:p>
            <a:pPr algn="just">
              <a:buNone/>
            </a:pPr>
            <a:endParaRPr lang="uk-UA" dirty="0" smtClean="0"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latin typeface="Book Antiqua" pitchFamily="18" charset="0"/>
              </a:rPr>
              <a:t>Відсутність повної документальної та достовірної інформації про об'єкти комунального майна – ризик недофінансування, або надмірного бюджетного фінансування </a:t>
            </a:r>
          </a:p>
          <a:p>
            <a:pPr algn="just">
              <a:buNone/>
            </a:pPr>
            <a:endParaRPr lang="uk-UA" dirty="0" smtClean="0"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34000"/>
              </a:lnSpc>
              <a:spcBef>
                <a:spcPts val="0"/>
              </a:spcBef>
              <a:buNone/>
            </a:pPr>
            <a:r>
              <a:rPr lang="uk-UA" sz="2500" dirty="0" smtClean="0">
                <a:latin typeface="Book Antiqua" pitchFamily="18" charset="0"/>
              </a:rPr>
              <a:t>За період 2017-травень 2019р   19 закупівель поточного та капітального ремонту дорожнього одягу автомобільних доріг ОТГ:</a:t>
            </a:r>
          </a:p>
          <a:p>
            <a:pPr algn="just">
              <a:buNone/>
            </a:pPr>
            <a:r>
              <a:rPr lang="uk-UA" sz="4000" dirty="0" smtClean="0">
                <a:solidFill>
                  <a:srgbClr val="00B050"/>
                </a:solidFill>
                <a:latin typeface="Book Antiqua" pitchFamily="18" charset="0"/>
              </a:rPr>
              <a:t>+</a:t>
            </a:r>
            <a:r>
              <a:rPr lang="uk-UA" sz="2500" dirty="0" smtClean="0">
                <a:latin typeface="Book Antiqua" pitchFamily="18" charset="0"/>
              </a:rPr>
              <a:t> Всі закупівлі проведені з використання електронної системи Прозоро</a:t>
            </a:r>
          </a:p>
          <a:p>
            <a:pPr algn="just">
              <a:buNone/>
            </a:pPr>
            <a:r>
              <a:rPr lang="uk-UA" sz="4000" b="1" dirty="0" smtClean="0">
                <a:solidFill>
                  <a:srgbClr val="FF0000"/>
                </a:solidFill>
                <a:latin typeface="Book Antiqua" pitchFamily="18" charset="0"/>
              </a:rPr>
              <a:t>-</a:t>
            </a:r>
            <a:r>
              <a:rPr lang="uk-UA" sz="2500" dirty="0" smtClean="0">
                <a:latin typeface="Book Antiqua" pitchFamily="18" charset="0"/>
              </a:rPr>
              <a:t> Виклик штучної монополізації ринку постачальників відповідних послуг:</a:t>
            </a:r>
          </a:p>
          <a:p>
            <a:pPr algn="just">
              <a:buNone/>
            </a:pPr>
            <a:r>
              <a:rPr lang="uk-UA" sz="2500" dirty="0" smtClean="0">
                <a:latin typeface="Book Antiqua" pitchFamily="18" charset="0"/>
              </a:rPr>
              <a:t>Абсолютно всі роботи та послуги з поточного та капітальних ремонтів доріг виконує тільки 1 постачальник – </a:t>
            </a:r>
            <a:r>
              <a:rPr lang="uk-UA" sz="2500" dirty="0" err="1" smtClean="0">
                <a:latin typeface="Book Antiqua" pitchFamily="18" charset="0"/>
              </a:rPr>
              <a:t>ФОП</a:t>
            </a:r>
            <a:r>
              <a:rPr lang="uk-UA" sz="2500" dirty="0" smtClean="0">
                <a:latin typeface="Book Antiqua" pitchFamily="18" charset="0"/>
              </a:rPr>
              <a:t> </a:t>
            </a:r>
            <a:r>
              <a:rPr lang="uk-UA" sz="2500" dirty="0" err="1" smtClean="0">
                <a:latin typeface="Book Antiqua" pitchFamily="18" charset="0"/>
              </a:rPr>
              <a:t>Мхеян</a:t>
            </a:r>
            <a:r>
              <a:rPr lang="uk-UA" sz="2500" dirty="0" smtClean="0">
                <a:latin typeface="Book Antiqua" pitchFamily="18" charset="0"/>
              </a:rPr>
              <a:t> </a:t>
            </a:r>
            <a:r>
              <a:rPr lang="uk-UA" sz="2500" dirty="0" err="1" smtClean="0">
                <a:latin typeface="Book Antiqua" pitchFamily="18" charset="0"/>
              </a:rPr>
              <a:t>Рубік</a:t>
            </a:r>
            <a:r>
              <a:rPr lang="uk-UA" sz="2500" dirty="0" smtClean="0">
                <a:latin typeface="Book Antiqua" pitchFamily="18" charset="0"/>
              </a:rPr>
              <a:t> </a:t>
            </a:r>
            <a:r>
              <a:rPr lang="uk-UA" sz="2500" dirty="0" err="1" smtClean="0">
                <a:latin typeface="Book Antiqua" pitchFamily="18" charset="0"/>
              </a:rPr>
              <a:t>Балабекович</a:t>
            </a:r>
            <a:endParaRPr lang="uk-UA" sz="2500" dirty="0" smtClean="0"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4211960" cy="4467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uk-UA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b="1" dirty="0" err="1" smtClean="0">
                <a:latin typeface="Book Antiqua" pitchFamily="18" charset="0"/>
              </a:rPr>
              <a:t>Мы</a:t>
            </a:r>
            <a:r>
              <a:rPr lang="uk-UA" b="1" dirty="0" smtClean="0">
                <a:latin typeface="Book Antiqua" pitchFamily="18" charset="0"/>
              </a:rPr>
              <a:t> </a:t>
            </a:r>
            <a:r>
              <a:rPr lang="uk-UA" b="1" dirty="0" err="1" smtClean="0">
                <a:latin typeface="Book Antiqua" pitchFamily="18" charset="0"/>
              </a:rPr>
              <a:t>строим</a:t>
            </a:r>
            <a:r>
              <a:rPr lang="uk-UA" b="1" dirty="0" smtClean="0">
                <a:latin typeface="Book Antiqua" pitchFamily="18" charset="0"/>
              </a:rPr>
              <a:t> </a:t>
            </a:r>
            <a:r>
              <a:rPr lang="uk-UA" b="1" dirty="0" err="1" smtClean="0">
                <a:latin typeface="Book Antiqua" pitchFamily="18" charset="0"/>
              </a:rPr>
              <a:t>хорошие</a:t>
            </a:r>
            <a:r>
              <a:rPr lang="uk-UA" b="1" dirty="0" smtClean="0">
                <a:latin typeface="Book Antiqua" pitchFamily="18" charset="0"/>
              </a:rPr>
              <a:t> дороги не потому </a:t>
            </a:r>
            <a:r>
              <a:rPr lang="uk-UA" b="1" dirty="0" err="1" smtClean="0">
                <a:latin typeface="Book Antiqua" pitchFamily="18" charset="0"/>
              </a:rPr>
              <a:t>что</a:t>
            </a:r>
            <a:endParaRPr lang="uk-UA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Book Antiqua" pitchFamily="18" charset="0"/>
              </a:rPr>
              <a:t> </a:t>
            </a:r>
            <a:r>
              <a:rPr lang="uk-UA" b="1" dirty="0" err="1" smtClean="0">
                <a:latin typeface="Book Antiqua" pitchFamily="18" charset="0"/>
              </a:rPr>
              <a:t>богатые</a:t>
            </a:r>
            <a:r>
              <a:rPr lang="uk-UA" b="1" dirty="0" smtClean="0">
                <a:latin typeface="Book Antiqua" pitchFamily="18" charset="0"/>
              </a:rPr>
              <a:t>, </a:t>
            </a:r>
            <a:endParaRPr lang="en-US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b="1" dirty="0" smtClean="0">
                <a:latin typeface="Book Antiqua" pitchFamily="18" charset="0"/>
              </a:rPr>
              <a:t>а </a:t>
            </a:r>
            <a:r>
              <a:rPr lang="uk-UA" b="1" dirty="0" err="1" smtClean="0">
                <a:latin typeface="Book Antiqua" pitchFamily="18" charset="0"/>
              </a:rPr>
              <a:t>мы</a:t>
            </a:r>
            <a:r>
              <a:rPr lang="uk-UA" b="1" dirty="0" smtClean="0">
                <a:latin typeface="Book Antiqua" pitchFamily="18" charset="0"/>
              </a:rPr>
              <a:t> </a:t>
            </a:r>
            <a:r>
              <a:rPr lang="uk-UA" b="1" dirty="0" err="1" smtClean="0">
                <a:latin typeface="Book Antiqua" pitchFamily="18" charset="0"/>
              </a:rPr>
              <a:t>богатые</a:t>
            </a:r>
            <a:r>
              <a:rPr lang="uk-UA" b="1" dirty="0" smtClean="0">
                <a:latin typeface="Book Antiqua" pitchFamily="18" charset="0"/>
              </a:rPr>
              <a:t> потому </a:t>
            </a:r>
            <a:r>
              <a:rPr lang="uk-UA" b="1" dirty="0" err="1" smtClean="0">
                <a:latin typeface="Book Antiqua" pitchFamily="18" charset="0"/>
              </a:rPr>
              <a:t>что</a:t>
            </a:r>
            <a:r>
              <a:rPr lang="uk-UA" b="1" dirty="0" smtClean="0">
                <a:latin typeface="Book Antiqua" pitchFamily="18" charset="0"/>
              </a:rPr>
              <a:t> </a:t>
            </a:r>
            <a:r>
              <a:rPr lang="uk-UA" b="1" dirty="0" err="1" smtClean="0">
                <a:latin typeface="Book Antiqua" pitchFamily="18" charset="0"/>
              </a:rPr>
              <a:t>строим</a:t>
            </a:r>
            <a:r>
              <a:rPr lang="uk-UA" b="1" dirty="0" smtClean="0">
                <a:latin typeface="Book Antiqua" pitchFamily="18" charset="0"/>
              </a:rPr>
              <a:t> </a:t>
            </a:r>
            <a:endParaRPr lang="en-US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uk-UA" sz="3500" b="1" dirty="0" err="1" smtClean="0">
                <a:solidFill>
                  <a:srgbClr val="FF0000"/>
                </a:solidFill>
                <a:latin typeface="Book Antiqua" pitchFamily="18" charset="0"/>
              </a:rPr>
              <a:t>хорошие</a:t>
            </a:r>
            <a:r>
              <a:rPr lang="uk-UA" sz="3500" b="1" dirty="0" smtClean="0">
                <a:solidFill>
                  <a:srgbClr val="FF0000"/>
                </a:solidFill>
                <a:latin typeface="Book Antiqua" pitchFamily="18" charset="0"/>
              </a:rPr>
              <a:t> дороги</a:t>
            </a:r>
            <a:endParaRPr lang="ru-RU" sz="35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r">
              <a:buNone/>
            </a:pPr>
            <a:endParaRPr lang="uk-UA" dirty="0" smtClean="0">
              <a:latin typeface="Book Antiqua" pitchFamily="18" charset="0"/>
            </a:endParaRPr>
          </a:p>
          <a:p>
            <a:pPr algn="r">
              <a:buNone/>
            </a:pPr>
            <a:endParaRPr lang="uk-UA" dirty="0" smtClean="0">
              <a:latin typeface="Book Antiqua" pitchFamily="18" charset="0"/>
            </a:endParaRPr>
          </a:p>
          <a:p>
            <a:pPr algn="r">
              <a:buNone/>
            </a:pPr>
            <a:r>
              <a:rPr lang="uk-UA" dirty="0" smtClean="0">
                <a:latin typeface="Book Antiqua" pitchFamily="18" charset="0"/>
              </a:rPr>
              <a:t>(</a:t>
            </a:r>
            <a:r>
              <a:rPr lang="uk-UA" dirty="0" err="1" smtClean="0">
                <a:latin typeface="Book Antiqua" pitchFamily="18" charset="0"/>
              </a:rPr>
              <a:t>американская</a:t>
            </a:r>
            <a:r>
              <a:rPr lang="uk-UA" dirty="0" smtClean="0">
                <a:latin typeface="Book Antiqua" pitchFamily="18" charset="0"/>
              </a:rPr>
              <a:t> </a:t>
            </a:r>
            <a:r>
              <a:rPr lang="uk-UA" dirty="0" err="1" smtClean="0">
                <a:latin typeface="Book Antiqua" pitchFamily="18" charset="0"/>
              </a:rPr>
              <a:t>пословица</a:t>
            </a:r>
            <a:r>
              <a:rPr lang="uk-UA" dirty="0" smtClean="0">
                <a:latin typeface="Book Antiqua" pitchFamily="18" charset="0"/>
              </a:rPr>
              <a:t>)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5" name="Picture 2" descr="D:\Текущие\Grants\Британия 2018-2019\1 этап\ОСЛЕЖИВАНИЕ ИТОГОВ\original_photo-thumb_650.jpg"/>
          <p:cNvPicPr>
            <a:picLocks noChangeAspect="1" noChangeArrowheads="1"/>
          </p:cNvPicPr>
          <p:nvPr/>
        </p:nvPicPr>
        <p:blipFill>
          <a:blip r:embed="rId2" cstate="print"/>
          <a:srcRect l="13307" r="20282" b="8573"/>
          <a:stretch>
            <a:fillRect/>
          </a:stretch>
        </p:blipFill>
        <p:spPr bwMode="auto">
          <a:xfrm>
            <a:off x="4303790" y="980728"/>
            <a:ext cx="4840210" cy="4437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Спостерігається недоцільність проведення закупівель ремонтів з точки зору оптимального часу для потенційного виконання дорожніх робіт: </a:t>
            </a:r>
          </a:p>
          <a:p>
            <a:pPr>
              <a:buNone/>
            </a:pPr>
            <a:endParaRPr lang="uk-UA" dirty="0" smtClean="0">
              <a:latin typeface="Book Antiqua" pitchFamily="18" charset="0"/>
            </a:endParaRPr>
          </a:p>
          <a:p>
            <a:pPr lvl="0"/>
            <a:r>
              <a:rPr lang="uk-UA" sz="2200" dirty="0" smtClean="0">
                <a:latin typeface="Book Antiqua" pitchFamily="18" charset="0"/>
              </a:rPr>
              <a:t>Капітальний ремонт дорожнього покриття вул.. </a:t>
            </a:r>
            <a:r>
              <a:rPr lang="uk-UA" sz="2200" dirty="0" err="1" smtClean="0">
                <a:latin typeface="Book Antiqua" pitchFamily="18" charset="0"/>
              </a:rPr>
              <a:t>Виноградана</a:t>
            </a:r>
            <a:r>
              <a:rPr lang="uk-UA" sz="2200" dirty="0" smtClean="0">
                <a:latin typeface="Book Antiqua" pitchFamily="18" charset="0"/>
              </a:rPr>
              <a:t> в с. Виноградне. Період договору  17.11-18.12. 2017. </a:t>
            </a:r>
            <a:endParaRPr lang="ru-RU" sz="2200" dirty="0" smtClean="0">
              <a:latin typeface="Book Antiqua" pitchFamily="18" charset="0"/>
            </a:endParaRPr>
          </a:p>
          <a:p>
            <a:pPr lvl="0"/>
            <a:r>
              <a:rPr lang="uk-UA" sz="2200" dirty="0" smtClean="0">
                <a:latin typeface="Book Antiqua" pitchFamily="18" charset="0"/>
              </a:rPr>
              <a:t>Поточний ремонт автомобільної дороги по вулиці Приморська в с. </a:t>
            </a:r>
            <a:r>
              <a:rPr lang="uk-UA" sz="2200" dirty="0" err="1" smtClean="0">
                <a:latin typeface="Book Antiqua" pitchFamily="18" charset="0"/>
              </a:rPr>
              <a:t>Новофедорівка</a:t>
            </a:r>
            <a:r>
              <a:rPr lang="uk-UA" sz="2200" dirty="0" smtClean="0">
                <a:latin typeface="Book Antiqua" pitchFamily="18" charset="0"/>
              </a:rPr>
              <a:t>.   Період договору 17-31.12.2018</a:t>
            </a:r>
            <a:endParaRPr lang="ru-RU" sz="2200" dirty="0" smtClean="0">
              <a:latin typeface="Book Antiqua" pitchFamily="18" charset="0"/>
            </a:endParaRPr>
          </a:p>
          <a:p>
            <a:pPr lvl="0"/>
            <a:r>
              <a:rPr lang="uk-UA" sz="2200" dirty="0" smtClean="0">
                <a:latin typeface="Book Antiqua" pitchFamily="18" charset="0"/>
              </a:rPr>
              <a:t>Поточний ремонт  дорожнього покриття по вул. Одеська в с. Федорівка.  Період договору 19-31.12.2018</a:t>
            </a:r>
            <a:endParaRPr lang="ru-RU" sz="2200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endParaRPr lang="uk-UA" dirty="0" smtClean="0">
              <a:latin typeface="Book Antiqua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latin typeface="Book Antiqua" pitchFamily="18" charset="0"/>
              </a:rPr>
              <a:t>Заходи контролю (відсутні);</a:t>
            </a: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Відсутня інформація щодо претензійної роботи з боку ГРБК та депутатського корпусу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Коблівська</a:t>
            </a:r>
            <a:r>
              <a:rPr kumimoji="0" lang="uk-UA" sz="4100" b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ОТГ (висновки)</a:t>
            </a:r>
            <a:endParaRPr kumimoji="0" lang="ru-RU" sz="4100" b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098571"/>
          </a:xfrm>
        </p:spPr>
        <p:txBody>
          <a:bodyPr>
            <a:normAutofit fontScale="85000" lnSpcReduction="20000"/>
          </a:bodyPr>
          <a:lstStyle/>
          <a:p>
            <a:pPr marL="907542" lvl="1" indent="-514350">
              <a:buAutoNum type="arabicPeriod"/>
            </a:pPr>
            <a:r>
              <a:rPr lang="uk-UA" sz="2800" dirty="0" smtClean="0">
                <a:latin typeface="Book Antiqua" pitchFamily="18" charset="0"/>
              </a:rPr>
              <a:t>Розробка окремої галузевої </a:t>
            </a:r>
            <a:r>
              <a:rPr lang="uk-UA" sz="2800" dirty="0" err="1" smtClean="0">
                <a:latin typeface="Book Antiqua" pitchFamily="18" charset="0"/>
              </a:rPr>
              <a:t>“дорожньої”</a:t>
            </a:r>
            <a:r>
              <a:rPr lang="uk-UA" sz="2800" dirty="0" smtClean="0">
                <a:latin typeface="Book Antiqua" pitchFamily="18" charset="0"/>
              </a:rPr>
              <a:t> програми</a:t>
            </a:r>
          </a:p>
          <a:p>
            <a:pPr marL="907542" lvl="1" indent="-514350">
              <a:buAutoNum type="arabicPeriod"/>
            </a:pPr>
            <a:r>
              <a:rPr lang="uk-UA" sz="2800" dirty="0" smtClean="0">
                <a:latin typeface="Book Antiqua" pitchFamily="18" charset="0"/>
              </a:rPr>
              <a:t>Запровадження середньострокового планування ремонтних робіт</a:t>
            </a:r>
          </a:p>
          <a:p>
            <a:pPr marL="907542" lvl="1" indent="-514350">
              <a:buAutoNum type="arabicPeriod"/>
            </a:pPr>
            <a:r>
              <a:rPr lang="uk-UA" sz="2800" dirty="0" smtClean="0">
                <a:latin typeface="Book Antiqua" pitchFamily="18" charset="0"/>
              </a:rPr>
              <a:t>Скласти та затвердити технічні паспорти комунальних доріг ОТГ та розмістити їх на сайті ОТГ</a:t>
            </a:r>
          </a:p>
          <a:p>
            <a:pPr marL="907542" lvl="1" indent="-514350">
              <a:buFont typeface="Verdana"/>
              <a:buAutoNum type="arabicPeriod"/>
            </a:pPr>
            <a:r>
              <a:rPr lang="uk-UA" sz="2800" dirty="0" smtClean="0">
                <a:latin typeface="Book Antiqua" pitchFamily="18" charset="0"/>
              </a:rPr>
              <a:t>Провести детальний аналіз формування предмета закупівель ремонтів дорожнього одягу, а також політику залучення потенційних надавачів послуг вказаної сфери для усунення що намітилась штучної монополізації ринку надавачів послуг</a:t>
            </a:r>
            <a:endParaRPr lang="ru-RU" sz="2800" dirty="0" smtClean="0">
              <a:latin typeface="Book Antiqua" pitchFamily="18" charset="0"/>
            </a:endParaRPr>
          </a:p>
          <a:p>
            <a:pPr marL="907542" lvl="1" indent="-514350">
              <a:buAutoNum type="arabicPeriod"/>
            </a:pPr>
            <a:endParaRPr lang="uk-UA" sz="2800" dirty="0" smtClean="0">
              <a:latin typeface="Book Antiqua" pitchFamily="18" charset="0"/>
            </a:endParaRPr>
          </a:p>
          <a:p>
            <a:pPr marL="907542" lvl="1" indent="-514350">
              <a:buAutoNum type="arabicPeriod"/>
            </a:pPr>
            <a:endParaRPr lang="uk-UA" sz="28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 </a:t>
            </a:r>
            <a:endParaRPr lang="uk-UA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 (</a:t>
            </a:r>
            <a:r>
              <a:rPr lang="uk-UA" dirty="0" err="1" smtClean="0"/>
              <a:t>Коблівська</a:t>
            </a:r>
            <a:r>
              <a:rPr lang="uk-UA" dirty="0" smtClean="0"/>
              <a:t> ОТГ)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uk-UA" sz="2500" dirty="0" smtClean="0">
                <a:latin typeface="Book Antiqua" pitchFamily="18" charset="0"/>
              </a:rPr>
              <a:t>5. Застосувати можливості ОТГ в сферах утримання дорожньо-транспортної інфраструктури, що знайшло своє відображення в стратегії ОТГ та Плані перспективного розвитку до 2021р на предмет укладання угоди на співфінансування доріг загального користування місцевого значення з МОДА (управління інфраструктури). </a:t>
            </a:r>
            <a:endParaRPr lang="ru-RU" sz="2500" dirty="0" smtClean="0">
              <a:latin typeface="Book Antiqua" pitchFamily="18" charset="0"/>
            </a:endParaRPr>
          </a:p>
          <a:p>
            <a:pPr lvl="1" algn="just">
              <a:buNone/>
            </a:pPr>
            <a:endParaRPr lang="uk-UA" sz="25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uk-UA" sz="2500" dirty="0" smtClean="0">
                <a:latin typeface="Book Antiqua" pitchFamily="18" charset="0"/>
              </a:rPr>
              <a:t>6. Вжити низку заходів для унеможливлення в подальшому проведення поточних/капітальних ремонтів дорожнього одягу в «невчасний» період (кінець осені – зима).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 (</a:t>
            </a:r>
            <a:r>
              <a:rPr lang="uk-UA" dirty="0" err="1" smtClean="0"/>
              <a:t>Коблівська</a:t>
            </a:r>
            <a:r>
              <a:rPr lang="uk-UA" dirty="0" smtClean="0"/>
              <a:t> ОТГ)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 fontScale="92500" lnSpcReduction="10000"/>
          </a:bodyPr>
          <a:lstStyle/>
          <a:p>
            <a:pPr marL="624078" indent="-514350" algn="just">
              <a:buNone/>
            </a:pPr>
            <a:r>
              <a:rPr lang="uk-UA" sz="2800" b="1" dirty="0" smtClean="0">
                <a:latin typeface="Book Antiqua" pitchFamily="18" charset="0"/>
              </a:rPr>
              <a:t>6. Запровадження системи внутрішнього контролю і аудиту в ВО </a:t>
            </a:r>
            <a:r>
              <a:rPr lang="uk-UA" sz="2800" b="1" dirty="0" err="1" smtClean="0">
                <a:latin typeface="Book Antiqua" pitchFamily="18" charset="0"/>
              </a:rPr>
              <a:t>Коблівської</a:t>
            </a:r>
            <a:r>
              <a:rPr lang="uk-UA" sz="2800" b="1" dirty="0" smtClean="0">
                <a:latin typeface="Book Antiqua" pitchFamily="18" charset="0"/>
              </a:rPr>
              <a:t> сільської ради</a:t>
            </a:r>
          </a:p>
          <a:p>
            <a:pPr marL="624078" indent="-514350" algn="just">
              <a:buAutoNum type="arabicPeriod"/>
            </a:pPr>
            <a:endParaRPr lang="uk-UA" sz="280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just">
              <a:buNone/>
            </a:pP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</a:rPr>
              <a:t>Підстави - З</a:t>
            </a:r>
            <a:r>
              <a:rPr lang="uk-UA" sz="2800" dirty="0" smtClean="0">
                <a:solidFill>
                  <a:srgbClr val="FF0000"/>
                </a:solidFill>
                <a:latin typeface="Book Antiqua" pitchFamily="18" charset="0"/>
                <a:cs typeface="Arial" pitchFamily="34" charset="0"/>
              </a:rPr>
              <a:t>акон України №2646 від 06.12.18,</a:t>
            </a:r>
            <a:r>
              <a:rPr lang="uk-UA" sz="2800" dirty="0" smtClean="0">
                <a:latin typeface="Book Antiqua" pitchFamily="18" charset="0"/>
              </a:rPr>
              <a:t> (</a:t>
            </a:r>
            <a:r>
              <a:rPr lang="uk-UA" sz="2800" b="1" dirty="0" smtClean="0">
                <a:latin typeface="Book Antiqua" pitchFamily="18" charset="0"/>
              </a:rPr>
              <a:t>Стаття 26.</a:t>
            </a:r>
            <a:r>
              <a:rPr lang="uk-UA" sz="2800" dirty="0" smtClean="0">
                <a:latin typeface="Book Antiqua" pitchFamily="18" charset="0"/>
              </a:rPr>
              <a:t> Контроль та аудит у бюджетному процесі ”)</a:t>
            </a:r>
            <a:endParaRPr lang="ru-RU" sz="2800" dirty="0" smtClean="0">
              <a:latin typeface="Book Antiqua" pitchFamily="18" charset="0"/>
            </a:endParaRPr>
          </a:p>
          <a:p>
            <a:pPr lvl="0" algn="just"/>
            <a:r>
              <a:rPr lang="uk-UA" dirty="0" smtClean="0">
                <a:latin typeface="Book Antiqua" pitchFamily="18" charset="0"/>
              </a:rPr>
              <a:t>Постанова Кабінету Міністрів України № 1062 від 12.12.2018 "Про затвердження Основних засад здійснення внутрішнього контролю розпорядниками бюджетних коштів та внесення змін до постанови Кабінету Міністрів України від 28 вересня 2011 р. № 1001</a:t>
            </a:r>
            <a:endParaRPr lang="ru-RU" dirty="0" smtClean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ПРОПОЗИЦІЇ (</a:t>
            </a:r>
            <a:r>
              <a:rPr lang="uk-UA" dirty="0" err="1" smtClean="0"/>
              <a:t>КоблівськаОТГ</a:t>
            </a:r>
            <a:r>
              <a:rPr lang="uk-UA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b="1" dirty="0" smtClean="0">
                <a:latin typeface="Book Antiqua" pitchFamily="18" charset="0"/>
              </a:rPr>
              <a:t>Дати оцінку </a:t>
            </a:r>
            <a:r>
              <a:rPr lang="uk-UA" sz="2800" dirty="0" smtClean="0">
                <a:latin typeface="Book Antiqua" pitchFamily="18" charset="0"/>
              </a:rPr>
              <a:t>реалізації виконавчими органами міських рад (сільських рад ОТГ) місцевої політики утримання та розвитку дорожньо-транспортної інфраструктури.</a:t>
            </a:r>
            <a:endParaRPr lang="ru-RU" sz="2800" dirty="0" smtClean="0">
              <a:latin typeface="Book Antiqua" pitchFamily="18" charset="0"/>
            </a:endParaRPr>
          </a:p>
          <a:p>
            <a:pPr lvl="0">
              <a:buNone/>
            </a:pPr>
            <a:r>
              <a:rPr lang="uk-UA" sz="2800" dirty="0" smtClean="0">
                <a:latin typeface="Book Antiqua" pitchFamily="18" charset="0"/>
              </a:rPr>
              <a:t>У тому числі, з досягнення цілей державної політики покращення якості доріг формування та/або реалізацію якої забезпечує головний розпорядник бюджетних коштів</a:t>
            </a:r>
            <a:endParaRPr lang="ru-RU" sz="2800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2800" b="1" u="sng" dirty="0" smtClean="0">
                <a:latin typeface="Book Antiqua" pitchFamily="18" charset="0"/>
              </a:rPr>
              <a:t>Мета аудиту: </a:t>
            </a:r>
            <a:r>
              <a:rPr lang="ru-RU" sz="2800" dirty="0" smtClean="0">
                <a:latin typeface="Book Antiqua" pitchFamily="18" charset="0"/>
              </a:rPr>
              <a:t/>
            </a:r>
            <a:br>
              <a:rPr lang="ru-RU" sz="2800" dirty="0" smtClean="0">
                <a:latin typeface="Book Antiqua" pitchFamily="18" charset="0"/>
              </a:rPr>
            </a:br>
            <a:endParaRPr lang="ru-RU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>
                <a:latin typeface="Book Antiqua" pitchFamily="18" charset="0"/>
              </a:rPr>
              <a:t>Визначити</a:t>
            </a:r>
            <a:r>
              <a:rPr lang="uk-UA" dirty="0" smtClean="0">
                <a:latin typeface="Book Antiqua" pitchFamily="18" charset="0"/>
              </a:rPr>
              <a:t> причини ( фактори), які негативно впливають на ефективність використання бюджетних коштів;</a:t>
            </a:r>
            <a:endParaRPr lang="ru-RU" dirty="0" smtClean="0">
              <a:latin typeface="Book Antiqua" pitchFamily="18" charset="0"/>
            </a:endParaRPr>
          </a:p>
          <a:p>
            <a:endParaRPr lang="ru-RU" dirty="0" smtClean="0">
              <a:latin typeface="Book Antiqua" pitchFamily="18" charset="0"/>
            </a:endParaRPr>
          </a:p>
          <a:p>
            <a:pPr>
              <a:buNone/>
            </a:pPr>
            <a:r>
              <a:rPr lang="uk-UA" b="1" dirty="0" smtClean="0">
                <a:latin typeface="Book Antiqua" pitchFamily="18" charset="0"/>
              </a:rPr>
              <a:t>Надати</a:t>
            </a:r>
            <a:r>
              <a:rPr lang="uk-UA" dirty="0" smtClean="0">
                <a:latin typeface="Book Antiqua" pitchFamily="18" charset="0"/>
              </a:rPr>
              <a:t> пропозиції щодо підвищення ефективності управлінських рішень в обраній сфері , ефективності використання бюджетних коштів на утримання та розвиток дорожньої та транспортної інфраструктури</a:t>
            </a:r>
            <a:endParaRPr lang="ru-RU" dirty="0" smtClean="0">
              <a:latin typeface="Book Antiqua" pitchFamily="18" charset="0"/>
            </a:endParaRPr>
          </a:p>
          <a:p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 Antiqua" pitchFamily="18" charset="0"/>
              </a:rPr>
              <a:t>Висновки (Миколаївська ОДА)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Повна відсутність стратегічного бачення розвитку дорожньої та транспортної інфраструктури області.</a:t>
            </a:r>
          </a:p>
          <a:p>
            <a:pPr>
              <a:buFontTx/>
              <a:buChar char="-"/>
            </a:pPr>
            <a:endParaRPr lang="ru-RU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uk-UA" dirty="0" smtClean="0">
                <a:latin typeface="Book Antiqua" pitchFamily="18" charset="0"/>
              </a:rPr>
              <a:t>Програма розвитку автомобільних доріг Миколаївської області 2016-2018р не містить повного переліку ділянок, що передані САД в 2018р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 Antiqua" pitchFamily="18" charset="0"/>
              </a:rPr>
              <a:t>Висновки (Миколаївська ОДА)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uk-UA" sz="3000" dirty="0" smtClean="0">
                <a:latin typeface="Book Antiqua" pitchFamily="18" charset="0"/>
              </a:rPr>
              <a:t>Відсутність якісного планування робіт по утриманню дорожньо-транспортної інфраструктури, </a:t>
            </a:r>
          </a:p>
          <a:p>
            <a:pPr lvl="1" algn="just"/>
            <a:endParaRPr lang="uk-UA" sz="3000" dirty="0" smtClean="0">
              <a:latin typeface="Book Antiqua" pitchFamily="18" charset="0"/>
            </a:endParaRPr>
          </a:p>
          <a:p>
            <a:pPr lvl="1" algn="just"/>
            <a:r>
              <a:rPr lang="uk-UA" sz="3000" dirty="0" smtClean="0">
                <a:latin typeface="Book Antiqua" pitchFamily="18" charset="0"/>
              </a:rPr>
              <a:t>Відсутність середньострокових тим більше довгострокових планів ремонтних робіт.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Висновки (Миколаївська ОДА)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uk-UA" sz="2400" dirty="0" smtClean="0">
                <a:latin typeface="Book Antiqua" pitchFamily="18" charset="0"/>
              </a:rPr>
              <a:t>Відсутність технічної документації переданих на баланс доріг загального користування місцевого значення є однією з причин </a:t>
            </a:r>
            <a:r>
              <a:rPr lang="uk-UA" sz="2400" dirty="0" err="1" smtClean="0">
                <a:latin typeface="Book Antiqua" pitchFamily="18" charset="0"/>
              </a:rPr>
              <a:t>“перепрофілювання”</a:t>
            </a:r>
            <a:r>
              <a:rPr lang="uk-UA" sz="2400" dirty="0" smtClean="0">
                <a:latin typeface="Book Antiqua" pitchFamily="18" charset="0"/>
              </a:rPr>
              <a:t> державної дорожньої субвенції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З 50 планових закупівель відбулось лише  76%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Жодного капітального ремонту доріг, що передані на баланс ОДА</a:t>
            </a:r>
            <a:endParaRPr lang="ru-RU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Висновки (Миколаївська ОДА)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uk-UA" sz="2400" dirty="0" smtClean="0">
                <a:latin typeface="Book Antiqua" pitchFamily="18" charset="0"/>
              </a:rPr>
              <a:t>Неякісне формулювання предмета закупівель, </a:t>
            </a:r>
          </a:p>
          <a:p>
            <a:pPr lvl="1">
              <a:buNone/>
            </a:pPr>
            <a:endParaRPr lang="uk-UA" sz="2400" dirty="0" smtClean="0">
              <a:latin typeface="Book Antiqua" pitchFamily="18" charset="0"/>
            </a:endParaRPr>
          </a:p>
          <a:p>
            <a:pPr lvl="1"/>
            <a:r>
              <a:rPr lang="uk-UA" sz="2400" dirty="0" smtClean="0">
                <a:latin typeface="Book Antiqua" pitchFamily="18" charset="0"/>
              </a:rPr>
              <a:t>Порушення строків узгодження планів закупівель,</a:t>
            </a:r>
          </a:p>
          <a:p>
            <a:pPr lvl="1">
              <a:buNone/>
            </a:pPr>
            <a:r>
              <a:rPr lang="uk-UA" sz="2400" dirty="0" smtClean="0">
                <a:latin typeface="Book Antiqua" pitchFamily="18" charset="0"/>
              </a:rPr>
              <a:t> </a:t>
            </a:r>
          </a:p>
          <a:p>
            <a:pPr lvl="1"/>
            <a:r>
              <a:rPr lang="uk-UA" sz="2400" dirty="0" smtClean="0">
                <a:latin typeface="Book Antiqua" pitchFamily="18" charset="0"/>
              </a:rPr>
              <a:t>Затягування строків укладення договорів та виконання робіт :</a:t>
            </a:r>
          </a:p>
          <a:p>
            <a:pPr lvl="1">
              <a:buNone/>
            </a:pPr>
            <a:r>
              <a:rPr lang="uk-UA" sz="2400" dirty="0" err="1" smtClean="0">
                <a:latin typeface="Book Antiqua" pitchFamily="18" charset="0"/>
              </a:rPr>
              <a:t>Договор</a:t>
            </a:r>
            <a:r>
              <a:rPr lang="uk-UA" sz="2400" dirty="0" smtClean="0">
                <a:latin typeface="Book Antiqua" pitchFamily="18" charset="0"/>
              </a:rPr>
              <a:t> з переможцем тендеру на ремонт (О151101 (Миколаїв-Херсон)</a:t>
            </a:r>
            <a:r>
              <a:rPr lang="uk-UA" sz="2400" dirty="0" err="1" smtClean="0">
                <a:latin typeface="Book Antiqua" pitchFamily="18" charset="0"/>
              </a:rPr>
              <a:t>-Любомирівка-Першотравневе-</a:t>
            </a:r>
            <a:r>
              <a:rPr lang="uk-UA" sz="2400" dirty="0" smtClean="0">
                <a:latin typeface="Book Antiqua" pitchFamily="18" charset="0"/>
              </a:rPr>
              <a:t>(</a:t>
            </a:r>
            <a:r>
              <a:rPr lang="uk-UA" sz="2400" dirty="0" err="1" smtClean="0">
                <a:latin typeface="Book Antiqua" pitchFamily="18" charset="0"/>
              </a:rPr>
              <a:t>Казанка-</a:t>
            </a:r>
            <a:r>
              <a:rPr lang="uk-UA" sz="2400" dirty="0" smtClean="0">
                <a:latin typeface="Book Antiqua" pitchFamily="18" charset="0"/>
              </a:rPr>
              <a:t>(Р-47) укладався більше 2 місяців. </a:t>
            </a:r>
            <a:endParaRPr lang="ru-RU" sz="2400" dirty="0" smtClean="0">
              <a:latin typeface="Book Antiqua" pitchFamily="18" charset="0"/>
            </a:endParaRPr>
          </a:p>
          <a:p>
            <a:pPr lvl="1"/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Book Antiqua" pitchFamily="18" charset="0"/>
              </a:rPr>
              <a:t>Висновки (Миколаївська ОДА)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uk-UA" sz="2600" dirty="0" smtClean="0">
                <a:latin typeface="Book Antiqua" pitchFamily="18" charset="0"/>
              </a:rPr>
              <a:t>Затягування строків проведення торгів та укладання договорів привела до того, що значна частина ремонтних робіт припадає і припала на листопад-грудень 2018р</a:t>
            </a:r>
          </a:p>
          <a:p>
            <a:pPr lvl="1"/>
            <a:endParaRPr lang="uk-UA" sz="2600" dirty="0" smtClean="0">
              <a:latin typeface="Book Antiqua" pitchFamily="18" charset="0"/>
            </a:endParaRPr>
          </a:p>
          <a:p>
            <a:pPr lvl="1"/>
            <a:r>
              <a:rPr lang="uk-UA" sz="2600" dirty="0" smtClean="0">
                <a:latin typeface="Book Antiqua" pitchFamily="18" charset="0"/>
              </a:rPr>
              <a:t>відсутність контролю якості робіт обраних підрядників приводить до неякісного виконання ремонтних робіт</a:t>
            </a:r>
            <a:endParaRPr lang="ru-RU" sz="26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2543</TotalTime>
  <Words>944</Words>
  <Application>Microsoft Office PowerPoint</Application>
  <PresentationFormat>Экран (4:3)</PresentationFormat>
  <Paragraphs>103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ХВОРОБИ та ЛІКИ ефективності  місцевого бюджету Коблівської сільської ОТГ</vt:lpstr>
      <vt:lpstr>Слайд 2</vt:lpstr>
      <vt:lpstr>Мета аудиту:  </vt:lpstr>
      <vt:lpstr>Слайд 4</vt:lpstr>
      <vt:lpstr>Висновки (Миколаївська ОДА)</vt:lpstr>
      <vt:lpstr>Висновки (Миколаївська ОДА)</vt:lpstr>
      <vt:lpstr>Висновки (Миколаївська ОДА)</vt:lpstr>
      <vt:lpstr>Висновки (Миколаївська ОДА)</vt:lpstr>
      <vt:lpstr>Висновки (Миколаївська ОДА)</vt:lpstr>
      <vt:lpstr>Наслідки</vt:lpstr>
      <vt:lpstr>Коблівська ОТГ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ПРОПОЗИЦІЇ (Коблівська ОТГ)</vt:lpstr>
      <vt:lpstr>ПРОПОЗИЦІЇ (Коблівська ОТГ)</vt:lpstr>
      <vt:lpstr>ПРОПОЗИЦІЇ (КоблівськаОТГ)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та ЛІКИ ефективності витрачання бюджету міста</dc:title>
  <dc:creator>User</dc:creator>
  <cp:lastModifiedBy>Пользователь</cp:lastModifiedBy>
  <cp:revision>178</cp:revision>
  <dcterms:created xsi:type="dcterms:W3CDTF">2019-06-07T10:06:28Z</dcterms:created>
  <dcterms:modified xsi:type="dcterms:W3CDTF">2019-10-01T12:36:13Z</dcterms:modified>
</cp:coreProperties>
</file>